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4502" r:id="rId2"/>
  </p:sldMasterIdLst>
  <p:notesMasterIdLst>
    <p:notesMasterId r:id="rId59"/>
  </p:notesMasterIdLst>
  <p:handoutMasterIdLst>
    <p:handoutMasterId r:id="rId60"/>
  </p:handoutMasterIdLst>
  <p:sldIdLst>
    <p:sldId id="805" r:id="rId3"/>
    <p:sldId id="830" r:id="rId4"/>
    <p:sldId id="786" r:id="rId5"/>
    <p:sldId id="779" r:id="rId6"/>
    <p:sldId id="855" r:id="rId7"/>
    <p:sldId id="856" r:id="rId8"/>
    <p:sldId id="857" r:id="rId9"/>
    <p:sldId id="858" r:id="rId10"/>
    <p:sldId id="859" r:id="rId11"/>
    <p:sldId id="861" r:id="rId12"/>
    <p:sldId id="862" r:id="rId13"/>
    <p:sldId id="863" r:id="rId14"/>
    <p:sldId id="864" r:id="rId15"/>
    <p:sldId id="831" r:id="rId16"/>
    <p:sldId id="832" r:id="rId17"/>
    <p:sldId id="833" r:id="rId18"/>
    <p:sldId id="806" r:id="rId19"/>
    <p:sldId id="807" r:id="rId20"/>
    <p:sldId id="747" r:id="rId21"/>
    <p:sldId id="793" r:id="rId22"/>
    <p:sldId id="809" r:id="rId23"/>
    <p:sldId id="810" r:id="rId24"/>
    <p:sldId id="813" r:id="rId25"/>
    <p:sldId id="811" r:id="rId26"/>
    <p:sldId id="812" r:id="rId27"/>
    <p:sldId id="808" r:id="rId28"/>
    <p:sldId id="814" r:id="rId29"/>
    <p:sldId id="815" r:id="rId30"/>
    <p:sldId id="756" r:id="rId31"/>
    <p:sldId id="865" r:id="rId32"/>
    <p:sldId id="757" r:id="rId33"/>
    <p:sldId id="791" r:id="rId34"/>
    <p:sldId id="816" r:id="rId35"/>
    <p:sldId id="801" r:id="rId36"/>
    <p:sldId id="792" r:id="rId37"/>
    <p:sldId id="817" r:id="rId38"/>
    <p:sldId id="818" r:id="rId39"/>
    <p:sldId id="819" r:id="rId40"/>
    <p:sldId id="820" r:id="rId41"/>
    <p:sldId id="835" r:id="rId42"/>
    <p:sldId id="866" r:id="rId43"/>
    <p:sldId id="834" r:id="rId44"/>
    <p:sldId id="846" r:id="rId45"/>
    <p:sldId id="847" r:id="rId46"/>
    <p:sldId id="854" r:id="rId47"/>
    <p:sldId id="853" r:id="rId48"/>
    <p:sldId id="849" r:id="rId49"/>
    <p:sldId id="850" r:id="rId50"/>
    <p:sldId id="851" r:id="rId51"/>
    <p:sldId id="852" r:id="rId52"/>
    <p:sldId id="867" r:id="rId53"/>
    <p:sldId id="841" r:id="rId54"/>
    <p:sldId id="842" r:id="rId55"/>
    <p:sldId id="844" r:id="rId56"/>
    <p:sldId id="845" r:id="rId57"/>
    <p:sldId id="868" r:id="rId58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">
          <p15:clr>
            <a:srgbClr val="A4A3A4"/>
          </p15:clr>
        </p15:guide>
        <p15:guide id="2" orient="horz" pos="381">
          <p15:clr>
            <a:srgbClr val="A4A3A4"/>
          </p15:clr>
        </p15:guide>
        <p15:guide id="3" orient="horz" pos="1735">
          <p15:clr>
            <a:srgbClr val="A4A3A4"/>
          </p15:clr>
        </p15:guide>
        <p15:guide id="4" orient="horz" pos="122">
          <p15:clr>
            <a:srgbClr val="A4A3A4"/>
          </p15:clr>
        </p15:guide>
        <p15:guide id="5" pos="5464">
          <p15:clr>
            <a:srgbClr val="A4A3A4"/>
          </p15:clr>
        </p15:guide>
        <p15:guide id="6" pos="2617">
          <p15:clr>
            <a:srgbClr val="A4A3A4"/>
          </p15:clr>
        </p15:guide>
        <p15:guide id="7" pos="32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70081"/>
    <a:srgbClr val="D47B11"/>
    <a:srgbClr val="005EFF"/>
    <a:srgbClr val="760000"/>
    <a:srgbClr val="FF7E79"/>
    <a:srgbClr val="FF9300"/>
    <a:srgbClr val="00A7CF"/>
    <a:srgbClr val="00B400"/>
    <a:srgbClr val="073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35" autoAdjust="0"/>
    <p:restoredTop sz="85714" autoAdjust="0"/>
  </p:normalViewPr>
  <p:slideViewPr>
    <p:cSldViewPr snapToGrid="0">
      <p:cViewPr varScale="1">
        <p:scale>
          <a:sx n="133" d="100"/>
          <a:sy n="133" d="100"/>
        </p:scale>
        <p:origin x="606" y="114"/>
      </p:cViewPr>
      <p:guideLst>
        <p:guide orient="horz" pos="251"/>
        <p:guide orient="horz" pos="381"/>
        <p:guide orient="horz" pos="1735"/>
        <p:guide orient="horz" pos="122"/>
        <p:guide pos="5464"/>
        <p:guide pos="2617"/>
        <p:guide pos="3208"/>
      </p:guideLst>
    </p:cSldViewPr>
  </p:slideViewPr>
  <p:outlineViewPr>
    <p:cViewPr>
      <p:scale>
        <a:sx n="33" d="100"/>
        <a:sy n="33" d="100"/>
      </p:scale>
      <p:origin x="0" y="55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12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02" charset="-128"/>
                <a:cs typeface="+mn-cs"/>
              </a:defRPr>
            </a:lvl1pPr>
          </a:lstStyle>
          <a:p>
            <a:pPr>
              <a:defRPr/>
            </a:pPr>
            <a:fld id="{0C720CC7-ED2A-48FD-BEFC-3BFBF572A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67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02" charset="-128"/>
                <a:cs typeface="+mn-cs"/>
              </a:defRPr>
            </a:lvl1pPr>
          </a:lstStyle>
          <a:p>
            <a:pPr>
              <a:defRPr/>
            </a:pPr>
            <a:fld id="{7D8317EB-99AF-4CAA-ADE4-8E8100A8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9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8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46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03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26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2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16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124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47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34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273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2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15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2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89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53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09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489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24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17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9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63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1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12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5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94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3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78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1" descr="standard white back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8063" y="-7938"/>
            <a:ext cx="8156575" cy="516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9" descr="Standard size PPT graphics-06"/>
          <p:cNvPicPr>
            <a:picLocks noChangeAspect="1" noChangeArrowheads="1"/>
          </p:cNvPicPr>
          <p:nvPr userDrawn="1"/>
        </p:nvPicPr>
        <p:blipFill>
          <a:blip r:embed="rId3"/>
          <a:srcRect b="336"/>
          <a:stretch>
            <a:fillRect/>
          </a:stretch>
        </p:blipFill>
        <p:spPr bwMode="auto">
          <a:xfrm>
            <a:off x="2835275" y="1963738"/>
            <a:ext cx="6308725" cy="317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460375" y="812006"/>
            <a:ext cx="7677150" cy="1323975"/>
          </a:xfrm>
        </p:spPr>
        <p:txBody>
          <a:bodyPr anchor="b"/>
          <a:lstStyle>
            <a:lvl1pPr>
              <a:lnSpc>
                <a:spcPct val="95000"/>
              </a:lnSpc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2476500"/>
            <a:ext cx="4787900" cy="623888"/>
          </a:xfrm>
        </p:spPr>
        <p:txBody>
          <a:bodyPr/>
          <a:lstStyle>
            <a:lvl1pPr marL="0" indent="0">
              <a:buFontTx/>
              <a:buNone/>
              <a:defRPr sz="2200" b="1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FE6186-E45C-476E-8AA5-4D9C23497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CE652D7-59D1-4472-ADDB-36F6A5171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D67CBC-2CF8-4CBE-BD7C-784AE209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41BF3F-93C5-4E34-B764-41813F35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F932B9-2B80-4E7B-A7F9-03C5A169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148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F4917-EEA9-4C4F-95F7-CF684FFE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A9142E3-FCFD-4331-864A-D0FBD2979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C5FDA76-A956-48B9-89A4-DB486607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0A7B9AF-E3A8-4CDF-BE2D-318DB16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234D6A-67B1-4741-9BDE-75EA75D8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449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56325-0CD8-4F54-81F2-6FF3C1AB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D96B345-EEBD-4DDF-A96E-07F92BCF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58B4F9-6DB2-488C-BA8F-5679DDD7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83A3FE-39E9-476A-A5BD-362461EC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FC088C-4A02-4C29-9939-DFFC6A0C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894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C285A4-89F4-4AD7-B2A3-38D265EE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75032C-C8BA-43BF-921A-6FF300238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77118E6-EE89-4C37-9A1F-4AB087F7C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916625E-3764-42E4-9A90-8D4E34F2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779FE87-68D7-4C8C-8137-306B5F92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2649D9C-37D6-471C-B47D-163300FE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58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5CE984-9314-466C-A7B9-DAA1689A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4440E7-4B03-40D2-89F4-3D6DF4961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6A44C6D-F051-449C-A545-2BBCA0E0B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EAF7C96-4A77-443E-84C5-35D4EC385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62A8159-5AFA-4115-88CF-F773368BA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0AF93DA-24E6-4D5E-8F60-17DAFFE9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A74AB05-A1DB-4A57-BCAB-764355A6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364FD4-1AA8-4EC0-9977-CF79B690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31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02F2BD-D161-4D5A-BBE0-33D16DA8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C8E058F-6FC5-47B1-A9E8-7FD4FEFE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A2A6B5-A671-4D89-8D84-AD9B615F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52A9FE7-4B10-4717-BFB1-7F2375F8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65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D02C2E5-74C7-497C-BF49-C81AD8E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F6BBCBE-8C13-4D95-8DD3-C2ABA4F7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701C1A2-DC46-46AB-93C4-7FFB8511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612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CD676-7EB6-4D8A-A15A-6951FBA8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7D6471-F930-40F6-93EE-127148BC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564C454-86B9-4462-822B-72D0324CF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2376ACD-FFBA-43F2-8771-FB07143B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09F4254-B487-4856-9900-74F37AD9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2A6D150-6437-43D3-963A-72E6BA95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200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A3A22B-4542-4A3F-8A7C-ACC22E5F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C9B1224-78EF-4C53-8968-D63831FDF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FCC1A21-E88E-4683-A136-F393EC69E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BF3BED3-D454-48BC-B039-4757D7FA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0563C10-8126-405E-9250-CBFCD323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006C82F-DBA0-4E0D-A028-2148AC53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287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C92292-20DA-4854-8A0B-F53E8B4A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BDF3FFB-A4E7-4BA1-B04A-1B185CBC8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6C16DE-B703-488E-93AB-F9947A81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BDC45E-2DCD-4AE0-B671-B34CD8AA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BAC7C4-96FE-40BF-AB65-5F4A5288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08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42" y="239064"/>
            <a:ext cx="8191500" cy="77311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642" y="1072515"/>
            <a:ext cx="8191500" cy="3373438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6269752-AAFF-40E6-830E-1F93DD51D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39AD443-674C-4318-A103-DA26759C7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AADCFB-4E9A-480B-818D-C8457268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66D002-E699-4026-9F4A-F4CED18A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D37935-C9FE-4C6D-9E7E-95090522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4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376" y="1366838"/>
            <a:ext cx="3883025" cy="3373041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0" y="1366838"/>
            <a:ext cx="3898900" cy="3373041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460375"/>
            <a:ext cx="8191500" cy="7731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0375" y="1285875"/>
            <a:ext cx="401955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5" y="1285875"/>
            <a:ext cx="401955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23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4602" y="193344"/>
            <a:ext cx="81915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4602" y="1026795"/>
            <a:ext cx="8191500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black">
          <a:xfrm>
            <a:off x="43461" y="4941668"/>
            <a:ext cx="2596981" cy="18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5" tIns="46033" rIns="92065" bIns="46033">
            <a:spAutoFit/>
          </a:bodyPr>
          <a:lstStyle/>
          <a:p>
            <a:pPr defTabSz="639763">
              <a:defRPr/>
            </a:pPr>
            <a:r>
              <a:rPr lang="en-US" sz="600" baseline="0" dirty="0">
                <a:solidFill>
                  <a:schemeClr val="bg1">
                    <a:lumMod val="65000"/>
                  </a:schemeClr>
                </a:solidFill>
                <a:ea typeface="ＭＳ Ｐゴシック" pitchFamily="-102" charset="-128"/>
              </a:rPr>
              <a:t>© </a:t>
            </a:r>
            <a:r>
              <a:rPr lang="en-US" sz="600" baseline="0" dirty="0" smtClean="0">
                <a:solidFill>
                  <a:schemeClr val="bg1">
                    <a:lumMod val="65000"/>
                  </a:schemeClr>
                </a:solidFill>
                <a:ea typeface="ＭＳ Ｐゴシック" pitchFamily="-102" charset="-128"/>
              </a:rPr>
              <a:t>2019 </a:t>
            </a:r>
            <a:r>
              <a:rPr lang="en-US" sz="600" baseline="0" dirty="0">
                <a:solidFill>
                  <a:schemeClr val="bg1">
                    <a:lumMod val="65000"/>
                  </a:schemeClr>
                </a:solidFill>
                <a:ea typeface="ＭＳ Ｐゴシック" pitchFamily="-102" charset="-128"/>
              </a:rPr>
              <a:t>International Business Machines Corporation</a:t>
            </a:r>
          </a:p>
        </p:txBody>
      </p:sp>
      <p:sp>
        <p:nvSpPr>
          <p:cNvPr id="1063" name="Text Box 39"/>
          <p:cNvSpPr txBox="1">
            <a:spLocks noChangeArrowheads="1"/>
          </p:cNvSpPr>
          <p:nvPr/>
        </p:nvSpPr>
        <p:spPr bwMode="auto">
          <a:xfrm>
            <a:off x="8091488" y="4837113"/>
            <a:ext cx="582612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64008" tIns="32004" rIns="64008" bIns="32004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206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6397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960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2795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736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193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651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108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64" name="Text Box 40"/>
          <p:cNvSpPr txBox="1">
            <a:spLocks noChangeArrowheads="1"/>
          </p:cNvSpPr>
          <p:nvPr/>
        </p:nvSpPr>
        <p:spPr bwMode="auto">
          <a:xfrm>
            <a:off x="8604840" y="4979438"/>
            <a:ext cx="409575" cy="10772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70348C34-9F07-4002-B068-BA55CAEFD52C}" type="slidenum">
              <a:rPr lang="en-US" sz="700" baseline="0">
                <a:ea typeface="ＭＳ Ｐゴシック" pitchFamily="-102" charset="-128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700" baseline="0" dirty="0">
              <a:ea typeface="ＭＳ Ｐゴシック" pitchFamily="-10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1" r:id="rId1"/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  <p:sldLayoutId id="2147484514" r:id="rId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0" baseline="0">
          <a:solidFill>
            <a:srgbClr val="00A7CF"/>
          </a:solidFill>
          <a:latin typeface="+mj-lt"/>
          <a:ea typeface="ＭＳ Ｐゴシック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171450" indent="-171450" algn="l" rtl="0" eaLnBrk="0" fontAlgn="base" hangingPunct="0">
        <a:spcBef>
          <a:spcPct val="0"/>
        </a:spcBef>
        <a:spcAft>
          <a:spcPct val="500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573088" indent="-230188" algn="l" rtl="0" eaLnBrk="0" fontAlgn="base" hangingPunct="0">
        <a:spcBef>
          <a:spcPct val="0"/>
        </a:spcBef>
        <a:spcAft>
          <a:spcPct val="5000"/>
        </a:spcAft>
        <a:buClr>
          <a:schemeClr val="tx1"/>
        </a:buClr>
        <a:buFont typeface="Arial" charset="0"/>
        <a:buChar char="–"/>
        <a:defRPr sz="16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2pPr>
      <a:lvl3pPr marL="884238" indent="-2032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3pPr>
      <a:lvl4pPr marL="14827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4pPr>
      <a:lvl5pPr marL="1939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5pPr>
      <a:lvl6pPr marL="23971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6pPr>
      <a:lvl7pPr marL="28543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7pPr>
      <a:lvl8pPr marL="33115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8pPr>
      <a:lvl9pPr marL="37687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7966156-5F71-4DD5-9748-950755CF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202B78-3FA4-4951-A9C8-D73CE9291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330FE3-BAA4-47AE-9FAD-1CDE6CC97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20DD-EB26-40A2-8147-CFE1441A7B13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9444ED5-6734-4250-B5D4-DA66E4CDF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2DF22C-DF74-4C2B-B06A-A5AAAEA41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26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ASER-UMASS/Themis" TargetMode="External"/><Relationship Id="rId3" Type="http://schemas.openxmlformats.org/officeDocument/2006/relationships/hyperlink" Target="https://github.com/algofairness/fairness-comparison" TargetMode="External"/><Relationship Id="rId7" Type="http://schemas.openxmlformats.org/officeDocument/2006/relationships/hyperlink" Target="https://github.com/columbia/fairtest" TargetMode="External"/><Relationship Id="rId2" Type="http://schemas.openxmlformats.org/officeDocument/2006/relationships/hyperlink" Target="https://github.com/megantosh/fairness_measures_code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dssg/aequitas" TargetMode="External"/><Relationship Id="rId5" Type="http://schemas.openxmlformats.org/officeDocument/2006/relationships/hyperlink" Target="https://github.com/adebayoj/fairml" TargetMode="External"/><Relationship Id="rId4" Type="http://schemas.openxmlformats.org/officeDocument/2006/relationships/hyperlink" Target="https://github.com/cosmicBboy/themis-ml" TargetMode="External"/><Relationship Id="rId9" Type="http://schemas.openxmlformats.org/officeDocument/2006/relationships/hyperlink" Target="https://github.com/pymetrics/audit-a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18" Type="http://schemas.openxmlformats.org/officeDocument/2006/relationships/image" Target="../media/image33.jp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="" xmlns:a16="http://schemas.microsoft.com/office/drawing/2014/main" id="{C83BDD59-7AE2-0E40-8FEF-DC162D4D4DB1}"/>
              </a:ext>
            </a:extLst>
          </p:cNvPr>
          <p:cNvSpPr txBox="1">
            <a:spLocks/>
          </p:cNvSpPr>
          <p:nvPr/>
        </p:nvSpPr>
        <p:spPr bwMode="auto">
          <a:xfrm>
            <a:off x="482677" y="1163638"/>
            <a:ext cx="81407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kern="0" dirty="0">
                <a:latin typeface="IBM Plex Sans" panose="020B0503050203000203" pitchFamily="34" charset="77"/>
              </a:rPr>
              <a:t/>
            </a:r>
            <a:br>
              <a:rPr lang="en-US" sz="2800" kern="0" dirty="0">
                <a:latin typeface="IBM Plex Sans" panose="020B0503050203000203" pitchFamily="34" charset="77"/>
              </a:rPr>
            </a:br>
            <a:r>
              <a:rPr lang="en-US" sz="2800" b="1" kern="0" dirty="0">
                <a:solidFill>
                  <a:srgbClr val="0070C0"/>
                </a:solidFill>
                <a:latin typeface="IBM Plex Sans" panose="020B0503050203000203" pitchFamily="34" charset="77"/>
              </a:rPr>
              <a:t>AI Fairness 360</a:t>
            </a:r>
            <a:endParaRPr lang="en-US" sz="1600" kern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2BCBBAB7-932F-5549-B2F1-1FFEDB03506D}"/>
              </a:ext>
            </a:extLst>
          </p:cNvPr>
          <p:cNvSpPr txBox="1">
            <a:spLocks/>
          </p:cNvSpPr>
          <p:nvPr/>
        </p:nvSpPr>
        <p:spPr bwMode="auto">
          <a:xfrm>
            <a:off x="482677" y="2412429"/>
            <a:ext cx="3720613" cy="6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573088" indent="-230188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884238" indent="-203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482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19399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3971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6pPr>
            <a:lvl7pPr marL="28543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7pPr>
            <a:lvl8pPr marL="33115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8pPr>
            <a:lvl9pPr marL="3768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en-US" sz="1400" kern="0" dirty="0" smtClean="0">
              <a:latin typeface="IBM Plex Sans" panose="020B0503050203000203" pitchFamily="34" charset="77"/>
            </a:endParaRPr>
          </a:p>
          <a:p>
            <a:pPr marL="0" indent="0">
              <a:buNone/>
            </a:pPr>
            <a:endParaRPr lang="en-US" altLang="en-US" sz="1400" kern="0" dirty="0">
              <a:latin typeface="IBM Plex Sans" panose="020B0503050203000203" pitchFamily="34" charset="77"/>
            </a:endParaRPr>
          </a:p>
          <a:p>
            <a:pPr marL="0" indent="0">
              <a:buNone/>
            </a:pPr>
            <a:endParaRPr lang="en-US" altLang="en-US" sz="1400" kern="0" dirty="0" smtClean="0">
              <a:latin typeface="IBM Plex Sans" panose="020B0503050203000203" pitchFamily="34" charset="77"/>
            </a:endParaRPr>
          </a:p>
          <a:p>
            <a:pPr marL="0" indent="0">
              <a:buNone/>
            </a:pPr>
            <a:endParaRPr lang="en-US" altLang="en-US" sz="1400" kern="0" dirty="0">
              <a:latin typeface="IBM Plex Sans" panose="020B0503050203000203" pitchFamily="34" charset="77"/>
            </a:endParaRPr>
          </a:p>
          <a:p>
            <a:pPr marL="0" indent="0">
              <a:buNone/>
            </a:pPr>
            <a:r>
              <a:rPr lang="en-US" altLang="en-US" sz="1400" kern="0" dirty="0" smtClean="0">
                <a:latin typeface="IBM Plex Sans" panose="020B0503050203000203" pitchFamily="34" charset="77"/>
              </a:rPr>
              <a:t>Kush R. Varshney</a:t>
            </a:r>
          </a:p>
          <a:p>
            <a:pPr marL="0" indent="0">
              <a:buNone/>
            </a:pPr>
            <a:r>
              <a:rPr lang="en-US" altLang="en-US" sz="1400" kern="0" dirty="0" smtClean="0">
                <a:latin typeface="IBM Plex Sans" panose="020B0503050203000203" pitchFamily="34" charset="77"/>
              </a:rPr>
              <a:t>krvarshn@us.ibm.com</a:t>
            </a:r>
          </a:p>
          <a:p>
            <a:pPr marL="0" indent="0">
              <a:buNone/>
            </a:pPr>
            <a:r>
              <a:rPr lang="en-US" altLang="en-US" sz="1400" kern="0" dirty="0" smtClean="0">
                <a:latin typeface="IBM Plex Sans" panose="020B0503050203000203" pitchFamily="34" charset="77"/>
              </a:rPr>
              <a:t>@</a:t>
            </a:r>
            <a:r>
              <a:rPr lang="en-US" altLang="en-US" sz="1400" kern="0" dirty="0" err="1" smtClean="0">
                <a:latin typeface="IBM Plex Sans" panose="020B0503050203000203" pitchFamily="34" charset="77"/>
              </a:rPr>
              <a:t>krvarshney</a:t>
            </a:r>
            <a:endParaRPr lang="en-US" altLang="en-US" sz="1400" kern="0" dirty="0">
              <a:latin typeface="IBM Plex Sans" panose="020B0503050203000203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07EBB06-DDF8-E546-BF34-A80628774F3A}"/>
              </a:ext>
            </a:extLst>
          </p:cNvPr>
          <p:cNvSpPr/>
          <p:nvPr/>
        </p:nvSpPr>
        <p:spPr>
          <a:xfrm>
            <a:off x="393604" y="524743"/>
            <a:ext cx="1401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IBM Plex Sans" panose="020B0503050203000203" pitchFamily="34" charset="77"/>
              </a:rPr>
              <a:t>IBM Research AI</a:t>
            </a:r>
            <a:endParaRPr lang="en-US" sz="1200" b="1" dirty="0"/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2BCBBAB7-932F-5549-B2F1-1FFEDB03506D}"/>
              </a:ext>
            </a:extLst>
          </p:cNvPr>
          <p:cNvSpPr txBox="1">
            <a:spLocks/>
          </p:cNvSpPr>
          <p:nvPr/>
        </p:nvSpPr>
        <p:spPr bwMode="auto">
          <a:xfrm>
            <a:off x="4136948" y="3298695"/>
            <a:ext cx="3599740" cy="6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573088" indent="-230188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884238" indent="-203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482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19399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3971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6pPr>
            <a:lvl7pPr marL="28543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7pPr>
            <a:lvl8pPr marL="33115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8pPr>
            <a:lvl9pPr marL="3768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sz="1400" kern="0" dirty="0">
                <a:latin typeface="IBM Plex Sans" panose="020B0503050203000203" pitchFamily="34" charset="77"/>
              </a:rPr>
              <a:t>http://aif360.mybluemix.net</a:t>
            </a:r>
            <a:br>
              <a:rPr lang="en-US" altLang="en-US" sz="1400" kern="0" dirty="0">
                <a:latin typeface="IBM Plex Sans" panose="020B0503050203000203" pitchFamily="34" charset="77"/>
              </a:rPr>
            </a:br>
            <a:r>
              <a:rPr lang="en-US" altLang="en-US" sz="1400" kern="0" dirty="0">
                <a:latin typeface="IBM Plex Sans" panose="020B0503050203000203" pitchFamily="34" charset="77"/>
              </a:rPr>
              <a:t>https://github.com/ibm/aif360</a:t>
            </a:r>
            <a:br>
              <a:rPr lang="en-US" altLang="en-US" sz="1400" kern="0" dirty="0">
                <a:latin typeface="IBM Plex Sans" panose="020B0503050203000203" pitchFamily="34" charset="77"/>
              </a:rPr>
            </a:br>
            <a:r>
              <a:rPr lang="en-US" altLang="en-US" sz="1400" kern="0" dirty="0">
                <a:latin typeface="IBM Plex Sans" panose="020B0503050203000203" pitchFamily="34" charset="77"/>
              </a:rPr>
              <a:t>https://pypi.org/project/aif360</a:t>
            </a:r>
          </a:p>
        </p:txBody>
      </p:sp>
      <p:sp>
        <p:nvSpPr>
          <p:cNvPr id="2" name="Rectangle 1"/>
          <p:cNvSpPr/>
          <p:nvPr/>
        </p:nvSpPr>
        <p:spPr>
          <a:xfrm>
            <a:off x="4553027" y="509486"/>
            <a:ext cx="4163319" cy="6155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700" dirty="0" smtClean="0">
                <a:latin typeface="IBM Plex Sans" panose="020B0503050203000203" pitchFamily="34" charset="0"/>
              </a:rPr>
              <a:t>Please join the Slack community</a:t>
            </a:r>
            <a:br>
              <a:rPr lang="en-US" sz="1700" dirty="0" smtClean="0">
                <a:latin typeface="IBM Plex Sans" panose="020B0503050203000203" pitchFamily="34" charset="0"/>
              </a:rPr>
            </a:br>
            <a:r>
              <a:rPr lang="en-US" sz="1700" dirty="0" smtClean="0">
                <a:latin typeface="IBM Plex Sans" panose="020B0503050203000203" pitchFamily="34" charset="0"/>
              </a:rPr>
              <a:t>http</a:t>
            </a:r>
            <a:r>
              <a:rPr lang="en-US" sz="1700" dirty="0">
                <a:latin typeface="IBM Plex Sans" panose="020B0503050203000203" pitchFamily="34" charset="0"/>
              </a:rPr>
              <a:t>://</a:t>
            </a:r>
            <a:r>
              <a:rPr lang="en-US" sz="1700" dirty="0" smtClean="0">
                <a:latin typeface="IBM Plex Sans" panose="020B0503050203000203" pitchFamily="34" charset="0"/>
              </a:rPr>
              <a:t>aif360.mybluemix.net/community</a:t>
            </a:r>
            <a:endParaRPr lang="en-US" sz="1700" dirty="0" smtClean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19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6756851" cy="959358"/>
          </a:xfrm>
        </p:spPr>
        <p:txBody>
          <a:bodyPr/>
          <a:lstStyle/>
          <a:p>
            <a:r>
              <a:rPr lang="en-US" sz="2000" b="1" dirty="0" smtClean="0">
                <a:latin typeface="IBM Plex Sans" panose="020B0503050203000203" pitchFamily="34" charset="0"/>
              </a:rPr>
              <a:t>Analogy with Processed Food</a:t>
            </a:r>
            <a:endParaRPr lang="en-US" sz="2000" b="1" dirty="0">
              <a:latin typeface="IBM Plex Sans" panose="020B0503050203000203" pitchFamily="34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228600" y="1097281"/>
            <a:ext cx="8686801" cy="3585845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Unadulterated ingredients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Transparent containers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Innovative sanitary food preparation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Factory tours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Pure Food and Drug Act</a:t>
            </a:r>
          </a:p>
          <a:p>
            <a:pPr marL="430209" lvl="1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Labels</a:t>
            </a:r>
          </a:p>
          <a:p>
            <a:pPr marL="430209" lvl="1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Tamper-resistant packaging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 err="1">
                <a:solidFill>
                  <a:schemeClr val="tx1"/>
                </a:solidFill>
              </a:rPr>
              <a:t>Blockchain</a:t>
            </a:r>
            <a:endParaRPr lang="en-US" sz="159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00" y="1160526"/>
            <a:ext cx="1735930" cy="369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6756851" cy="959358"/>
          </a:xfrm>
        </p:spPr>
        <p:txBody>
          <a:bodyPr/>
          <a:lstStyle/>
          <a:p>
            <a:r>
              <a:rPr lang="en-US" sz="2000" b="1" dirty="0" smtClean="0">
                <a:latin typeface="IBM Plex Sans" panose="020B0503050203000203" pitchFamily="34" charset="0"/>
              </a:rPr>
              <a:t>Analogy with Processed Food</a:t>
            </a:r>
            <a:endParaRPr lang="en-US" sz="2000" b="1" dirty="0"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95731"/>
            <a:ext cx="2486025" cy="3564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25" y="995731"/>
            <a:ext cx="2322668" cy="3564776"/>
          </a:xfrm>
          <a:prstGeom prst="rect">
            <a:avLst/>
          </a:prstGeom>
        </p:spPr>
      </p:pic>
      <p:sp>
        <p:nvSpPr>
          <p:cNvPr id="11" name="Chevron 10"/>
          <p:cNvSpPr/>
          <p:nvPr/>
        </p:nvSpPr>
        <p:spPr>
          <a:xfrm>
            <a:off x="2955616" y="1766087"/>
            <a:ext cx="1074218" cy="1948158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77" t="15103" r="28253" b="3481"/>
          <a:stretch/>
        </p:blipFill>
        <p:spPr>
          <a:xfrm>
            <a:off x="6629400" y="995730"/>
            <a:ext cx="2335643" cy="16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6756851" cy="959358"/>
          </a:xfrm>
        </p:spPr>
        <p:txBody>
          <a:bodyPr/>
          <a:lstStyle/>
          <a:p>
            <a:r>
              <a:rPr lang="en-US" sz="2000" b="1" dirty="0" smtClean="0">
                <a:latin typeface="IBM Plex Sans" panose="020B0503050203000203" pitchFamily="34" charset="0"/>
              </a:rPr>
              <a:t>Trustworthy Machine Learning and AI</a:t>
            </a:r>
            <a:endParaRPr lang="en-US" sz="2000" b="1" dirty="0">
              <a:latin typeface="IBM Plex Sans" panose="020B0503050203000203" pitchFamily="34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228600" y="1097281"/>
            <a:ext cx="8686801" cy="3585845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Data quality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Value alignment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Distribution shift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Poisoning and adversarial samples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Fairness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>
                <a:solidFill>
                  <a:schemeClr val="tx1"/>
                </a:solidFill>
              </a:rPr>
              <a:t>Interpretability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 err="1">
                <a:solidFill>
                  <a:schemeClr val="tx1"/>
                </a:solidFill>
              </a:rPr>
              <a:t>FactSheets</a:t>
            </a:r>
            <a:endParaRPr lang="en-US" sz="1598" dirty="0">
              <a:solidFill>
                <a:schemeClr val="tx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98" dirty="0" err="1" smtClean="0">
                <a:solidFill>
                  <a:schemeClr val="tx1"/>
                </a:solidFill>
              </a:rPr>
              <a:t>Blockchain</a:t>
            </a:r>
            <a:endParaRPr lang="en-US" sz="159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7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E79E5C-5449-8B45-BB64-42697C386D40}"/>
              </a:ext>
            </a:extLst>
          </p:cNvPr>
          <p:cNvSpPr/>
          <p:nvPr/>
        </p:nvSpPr>
        <p:spPr>
          <a:xfrm>
            <a:off x="4337732" y="0"/>
            <a:ext cx="4806267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2233246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AI Fairness 360</a:t>
            </a:r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9FDA67C-3890-B943-ADAA-6EDB3CF3BB37}"/>
              </a:ext>
            </a:extLst>
          </p:cNvPr>
          <p:cNvSpPr txBox="1">
            <a:spLocks/>
          </p:cNvSpPr>
          <p:nvPr/>
        </p:nvSpPr>
        <p:spPr bwMode="auto">
          <a:xfrm>
            <a:off x="4681694" y="146303"/>
            <a:ext cx="2575905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prstClr val="white"/>
                </a:solidFill>
                <a:latin typeface="IBM Plex Sans" panose="020B0503050203000203" pitchFamily="34" charset="77"/>
              </a:rPr>
              <a:t>Agenda</a:t>
            </a:r>
            <a:endParaRPr lang="en-US" sz="1800" kern="0" dirty="0">
              <a:solidFill>
                <a:prstClr val="white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081428-35A1-F54F-A6B2-430A37E057DA}"/>
              </a:ext>
            </a:extLst>
          </p:cNvPr>
          <p:cNvSpPr txBox="1">
            <a:spLocks/>
          </p:cNvSpPr>
          <p:nvPr/>
        </p:nvSpPr>
        <p:spPr>
          <a:xfrm>
            <a:off x="4624010" y="602900"/>
            <a:ext cx="4354390" cy="318847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Trustworthy machine learning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b="1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Algorithmic Fairness</a:t>
            </a: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AI Fairness 360 Toolkit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Which fairness metric?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Which bias mitigation algorithm?</a:t>
            </a:r>
            <a:endParaRPr lang="en-US" altLang="en-US" sz="1400" dirty="0" smtClean="0">
              <a:solidFill>
                <a:srgbClr val="E7E6E6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292" t="16518" r="3307" b="17410"/>
          <a:stretch/>
        </p:blipFill>
        <p:spPr>
          <a:xfrm>
            <a:off x="309645" y="732500"/>
            <a:ext cx="3564000" cy="1965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9134" t="14698" r="3071" b="16711"/>
          <a:stretch/>
        </p:blipFill>
        <p:spPr>
          <a:xfrm>
            <a:off x="228600" y="2959200"/>
            <a:ext cx="3726091" cy="212054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2793600"/>
            <a:ext cx="3822850" cy="240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81694" y="3620473"/>
            <a:ext cx="345639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Please join the Slack community</a:t>
            </a:r>
            <a:b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http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0"/>
              </a:rPr>
              <a:t>://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aif360.mybluemix.net/community</a:t>
            </a:r>
          </a:p>
        </p:txBody>
      </p:sp>
    </p:spTree>
    <p:extLst>
      <p:ext uri="{BB962C8B-B14F-4D97-AF65-F5344CB8AC3E}">
        <p14:creationId xmlns:p14="http://schemas.microsoft.com/office/powerpoint/2010/main" val="35585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33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Glossary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Label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value corresponding to an outcome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Favorable label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label whose value corresponds to an outcome that provides an advantage to the recipient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Feature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an attribute containing information for predicting the label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Model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function that takes features as input and predicts labels as output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Classifier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model that predicts categorical labels from features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Score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continuous value output from a classifier; applying a threshold to a score results in a predicted label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Machine learning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general approach for determining models from data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Training data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dataset from which a model is learned</a:t>
            </a:r>
          </a:p>
          <a:p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985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33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Glossary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prstClr val="black"/>
                </a:solidFill>
                <a:latin typeface="IBM Plex Sans" panose="020B0503050203000203" pitchFamily="34" charset="77"/>
              </a:rPr>
              <a:t>Protected attribute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– an attribute that partitions a population into groups whose outcomes should have parity; examples include race, gender, caste, and religion</a:t>
            </a:r>
            <a:endParaRPr lang="en-US" sz="1400" b="1" dirty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Privileged protected attribute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value of the protected attribute indicating a group that has historically been at systematic advantage</a:t>
            </a:r>
            <a:endParaRPr lang="en-US" sz="1400" b="1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Group fairness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the goal of groups defined by protected attributes receiving similar treatments or outcomes</a:t>
            </a:r>
            <a:endParaRPr lang="en-US" sz="1400" b="1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IBM Plex Sans" panose="020B0503050203000203" pitchFamily="34" charset="77"/>
              </a:rPr>
              <a:t>Individual fairness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– the goal of similar individuals receiving similar treatments or outcomes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Bias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systematic error; in the context of fairness, we are concerned with unwanted bias that places privileged groups at systematic advantage and unprivileged groups at systematic disadvantage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Fairness metric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quantification of unwanted bias in training data or models</a:t>
            </a:r>
          </a:p>
          <a:p>
            <a:r>
              <a:rPr lang="en-US" sz="1400" b="1" dirty="0">
                <a:solidFill>
                  <a:prstClr val="black"/>
                </a:solidFill>
                <a:latin typeface="IBM Plex Sans" panose="020B0503050203000203" pitchFamily="34" charset="77"/>
              </a:rPr>
              <a:t>Explainer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– functionality for providing details on or causes for fairness metric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results</a:t>
            </a:r>
            <a:endParaRPr lang="en-US" sz="1400" b="1" dirty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47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33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Glossary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prstClr val="black"/>
                </a:solidFill>
                <a:latin typeface="IBM Plex Sans" panose="020B0503050203000203" pitchFamily="34" charset="77"/>
              </a:rPr>
              <a:t>Transformer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– a procedure that modifies a dataset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Bias </a:t>
            </a:r>
            <a:r>
              <a:rPr lang="en-US" sz="1400" b="1" dirty="0">
                <a:solidFill>
                  <a:prstClr val="black"/>
                </a:solidFill>
                <a:latin typeface="IBM Plex Sans" panose="020B0503050203000203" pitchFamily="34" charset="77"/>
              </a:rPr>
              <a:t>mitigation algorithm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– a procedure for reducing unwanted bias in training data or models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Pre-processing algorithm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–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a bias mitigation algorithm that is applied to training data</a:t>
            </a:r>
            <a:endParaRPr lang="en-US" sz="1400" b="1" dirty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In-processing </a:t>
            </a:r>
            <a:r>
              <a:rPr lang="en-US" sz="1400" b="1" dirty="0">
                <a:solidFill>
                  <a:prstClr val="black"/>
                </a:solidFill>
                <a:latin typeface="IBM Plex Sans" panose="020B0503050203000203" pitchFamily="34" charset="77"/>
              </a:rPr>
              <a:t>algorithm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– a bias mitigation algorithm that is applied to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a model during its training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Post-processing algorithm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bias mitigation algorithm that is applied to predicted labels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Instance weight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numerical value that multiplies the contribution of a data point in a model</a:t>
            </a:r>
          </a:p>
        </p:txBody>
      </p:sp>
    </p:spTree>
    <p:extLst>
      <p:ext uri="{BB962C8B-B14F-4D97-AF65-F5344CB8AC3E}">
        <p14:creationId xmlns:p14="http://schemas.microsoft.com/office/powerpoint/2010/main" val="404872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What is unwanted bias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?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6" y="1221211"/>
            <a:ext cx="5628535" cy="377111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5191432" y="1489586"/>
            <a:ext cx="3614167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Discrimination becomes objectionable when it places certain </a:t>
            </a:r>
            <a:r>
              <a:rPr lang="en-US" sz="1400" b="1" dirty="0">
                <a:solidFill>
                  <a:srgbClr val="7030A0"/>
                </a:solidFill>
                <a:latin typeface="IBM Plex Sans" panose="020B0503050203000203" pitchFamily="34" charset="0"/>
              </a:rPr>
              <a:t>privileged</a:t>
            </a: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 groups at systematic advantage and certain </a:t>
            </a:r>
            <a:r>
              <a:rPr lang="en-US" sz="1400" b="1" dirty="0">
                <a:solidFill>
                  <a:srgbClr val="92D050"/>
                </a:solidFill>
                <a:latin typeface="IBM Plex Sans" panose="020B0503050203000203" pitchFamily="34" charset="0"/>
              </a:rPr>
              <a:t>unprivileged</a:t>
            </a: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 groups at systematic disadvantage</a:t>
            </a:r>
          </a:p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Illegal in certain contexts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7285055" y="4414008"/>
            <a:ext cx="1772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(</a:t>
            </a:r>
            <a:r>
              <a:rPr lang="en-US" sz="1000" dirty="0" err="1" smtClean="0">
                <a:solidFill>
                  <a:srgbClr val="0070C0"/>
                </a:solidFill>
                <a:latin typeface="IBM Plex Sans" panose="020B0503050203000203" pitchFamily="34" charset="77"/>
              </a:rPr>
              <a:t>Barocas</a:t>
            </a:r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 and </a:t>
            </a:r>
            <a:r>
              <a:rPr lang="en-US" sz="1000" dirty="0" err="1" smtClean="0">
                <a:solidFill>
                  <a:srgbClr val="0070C0"/>
                </a:solidFill>
                <a:latin typeface="IBM Plex Sans" panose="020B0503050203000203" pitchFamily="34" charset="77"/>
              </a:rPr>
              <a:t>Selbst</a:t>
            </a:r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, </a:t>
            </a:r>
            <a:r>
              <a:rPr lang="en-US" sz="1000" dirty="0">
                <a:solidFill>
                  <a:srgbClr val="0070C0"/>
                </a:solidFill>
                <a:latin typeface="IBM Plex Sans" panose="020B0503050203000203" pitchFamily="34" charset="77"/>
              </a:rPr>
              <a:t>2017)</a:t>
            </a:r>
          </a:p>
        </p:txBody>
      </p:sp>
    </p:spTree>
    <p:extLst>
      <p:ext uri="{BB962C8B-B14F-4D97-AF65-F5344CB8AC3E}">
        <p14:creationId xmlns:p14="http://schemas.microsoft.com/office/powerpoint/2010/main" val="285059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Where does it come from?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6" y="1221211"/>
            <a:ext cx="5628535" cy="377111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5191432" y="1489586"/>
            <a:ext cx="3614167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Unwanted bias in training data yields models with unwanted bias that scale out</a:t>
            </a:r>
          </a:p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Prejudice in labels</a:t>
            </a:r>
          </a:p>
          <a:p>
            <a:r>
              <a:rPr lang="en-US" sz="14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Undersampling</a:t>
            </a: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 or oversampling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7285055" y="4414008"/>
            <a:ext cx="1772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(</a:t>
            </a:r>
            <a:r>
              <a:rPr lang="en-US" sz="1000" dirty="0" err="1" smtClean="0">
                <a:solidFill>
                  <a:srgbClr val="0070C0"/>
                </a:solidFill>
                <a:latin typeface="IBM Plex Sans" panose="020B0503050203000203" pitchFamily="34" charset="77"/>
              </a:rPr>
              <a:t>Barocas</a:t>
            </a:r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 and </a:t>
            </a:r>
            <a:r>
              <a:rPr lang="en-US" sz="1000" dirty="0" err="1" smtClean="0">
                <a:solidFill>
                  <a:srgbClr val="0070C0"/>
                </a:solidFill>
                <a:latin typeface="IBM Plex Sans" panose="020B0503050203000203" pitchFamily="34" charset="77"/>
              </a:rPr>
              <a:t>Selbst</a:t>
            </a:r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, </a:t>
            </a:r>
            <a:r>
              <a:rPr lang="en-US" sz="1000" dirty="0">
                <a:solidFill>
                  <a:srgbClr val="0070C0"/>
                </a:solidFill>
                <a:latin typeface="IBM Plex Sans" panose="020B0503050203000203" pitchFamily="34" charset="77"/>
              </a:rPr>
              <a:t>2017)</a:t>
            </a:r>
          </a:p>
        </p:txBody>
      </p:sp>
    </p:spTree>
    <p:extLst>
      <p:ext uri="{BB962C8B-B14F-4D97-AF65-F5344CB8AC3E}">
        <p14:creationId xmlns:p14="http://schemas.microsoft.com/office/powerpoint/2010/main" val="250420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9DB905B-7EF6-6B4F-8A0D-71140F88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67" y="725459"/>
            <a:ext cx="6678533" cy="3934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8032329" y="4414008"/>
            <a:ext cx="1025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rgbClr val="0070C0"/>
                </a:solidFill>
                <a:latin typeface="IBM Plex Sans" panose="020B0503050203000203" pitchFamily="34" charset="77"/>
              </a:rPr>
              <a:t>(</a:t>
            </a:r>
            <a:r>
              <a:rPr lang="en-US" sz="1000" dirty="0" err="1">
                <a:solidFill>
                  <a:srgbClr val="0070C0"/>
                </a:solidFill>
                <a:latin typeface="IBM Plex Sans" panose="020B0503050203000203" pitchFamily="34" charset="77"/>
              </a:rPr>
              <a:t>Hardt</a:t>
            </a:r>
            <a:r>
              <a:rPr lang="en-US" sz="1000" dirty="0">
                <a:solidFill>
                  <a:srgbClr val="0070C0"/>
                </a:solidFill>
                <a:latin typeface="IBM Plex Sans" panose="020B0503050203000203" pitchFamily="34" charset="77"/>
              </a:rPr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121426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E79E5C-5449-8B45-BB64-42697C386D40}"/>
              </a:ext>
            </a:extLst>
          </p:cNvPr>
          <p:cNvSpPr/>
          <p:nvPr/>
        </p:nvSpPr>
        <p:spPr>
          <a:xfrm>
            <a:off x="4337732" y="0"/>
            <a:ext cx="4806267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2233246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chemeClr val="accent5"/>
                </a:solidFill>
                <a:latin typeface="IBM Plex Sans" panose="020B0503050203000203" pitchFamily="34" charset="77"/>
              </a:rPr>
              <a:t>AI Fairness 360</a:t>
            </a:r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9FDA67C-3890-B943-ADAA-6EDB3CF3BB37}"/>
              </a:ext>
            </a:extLst>
          </p:cNvPr>
          <p:cNvSpPr txBox="1">
            <a:spLocks/>
          </p:cNvSpPr>
          <p:nvPr/>
        </p:nvSpPr>
        <p:spPr bwMode="auto">
          <a:xfrm>
            <a:off x="4681694" y="146303"/>
            <a:ext cx="2575905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chemeClr val="bg1"/>
                </a:solidFill>
                <a:latin typeface="IBM Plex Sans" panose="020B0503050203000203" pitchFamily="34" charset="77"/>
              </a:rPr>
              <a:t>Agenda</a:t>
            </a:r>
            <a:endParaRPr lang="en-US" sz="1800" kern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081428-35A1-F54F-A6B2-430A37E057DA}"/>
              </a:ext>
            </a:extLst>
          </p:cNvPr>
          <p:cNvSpPr txBox="1">
            <a:spLocks/>
          </p:cNvSpPr>
          <p:nvPr/>
        </p:nvSpPr>
        <p:spPr>
          <a:xfrm>
            <a:off x="4624010" y="602900"/>
            <a:ext cx="4354390" cy="318847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altLang="en-US" sz="1400" b="1" kern="0" dirty="0" smtClean="0">
                <a:latin typeface="IBM Plex Sans" panose="020B0503050203000203" pitchFamily="34" charset="77"/>
              </a:rPr>
              <a:t>Trustworthy machine learning</a:t>
            </a:r>
            <a:r>
              <a:rPr lang="en-US" altLang="en-US" sz="1400" kern="0" dirty="0" smtClean="0"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>Algorithmic Fairness</a:t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>AI Fairness 360 Toolkit</a:t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>Which fairness metric?</a:t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>Which bias mitigation algorithm?</a:t>
            </a:r>
            <a:endParaRPr lang="en-US" altLang="en-US" sz="1400" dirty="0" smtClean="0"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292" t="16518" r="3307" b="17410"/>
          <a:stretch/>
        </p:blipFill>
        <p:spPr>
          <a:xfrm>
            <a:off x="309645" y="732500"/>
            <a:ext cx="3564000" cy="1965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9134" t="14698" r="3071" b="16711"/>
          <a:stretch/>
        </p:blipFill>
        <p:spPr>
          <a:xfrm>
            <a:off x="228600" y="2959200"/>
            <a:ext cx="3726091" cy="212054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2793600"/>
            <a:ext cx="3822850" cy="240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81694" y="3620473"/>
            <a:ext cx="345639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IBM Plex Sans" panose="020B0503050203000203" pitchFamily="34" charset="0"/>
              </a:rPr>
              <a:t>Please join the Slack community</a:t>
            </a:r>
            <a:br>
              <a:rPr lang="en-US" sz="1400" dirty="0" smtClean="0">
                <a:latin typeface="IBM Plex Sans" panose="020B0503050203000203" pitchFamily="34" charset="0"/>
              </a:rPr>
            </a:br>
            <a:r>
              <a:rPr lang="en-US" sz="1400" dirty="0" smtClean="0">
                <a:latin typeface="IBM Plex Sans" panose="020B0503050203000203" pitchFamily="34" charset="0"/>
              </a:rPr>
              <a:t>http</a:t>
            </a:r>
            <a:r>
              <a:rPr lang="en-US" sz="1400" dirty="0">
                <a:latin typeface="IBM Plex Sans" panose="020B0503050203000203" pitchFamily="34" charset="0"/>
              </a:rPr>
              <a:t>://</a:t>
            </a:r>
            <a:r>
              <a:rPr lang="en-US" sz="1400" dirty="0" smtClean="0">
                <a:latin typeface="IBM Plex Sans" panose="020B0503050203000203" pitchFamily="34" charset="0"/>
              </a:rPr>
              <a:t>aif360.mybluemix.net/community</a:t>
            </a:r>
            <a:endParaRPr lang="en-US" sz="1400" dirty="0" smtClean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7200" y="259200"/>
            <a:ext cx="51696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IBM Plex Sans SemiBold" panose="020B0703050203000203" pitchFamily="34" charset="0"/>
              </a:rPr>
              <a:t>21</a:t>
            </a:r>
            <a:endParaRPr lang="en-US" dirty="0" smtClean="0">
              <a:latin typeface="IBM Plex Sans SemiBold" panose="020B0703050203000203" pitchFamily="34" charset="0"/>
            </a:endParaRPr>
          </a:p>
          <a:p>
            <a:pPr algn="ctr"/>
            <a:r>
              <a:rPr lang="en-US" dirty="0">
                <a:latin typeface="IBM Plex Sans SemiBold" panose="020B0703050203000203" pitchFamily="34" charset="0"/>
              </a:rPr>
              <a:t>d</a:t>
            </a:r>
            <a:r>
              <a:rPr lang="en-US" dirty="0" smtClean="0">
                <a:latin typeface="IBM Plex Sans SemiBold" panose="020B0703050203000203" pitchFamily="34" charset="0"/>
              </a:rPr>
              <a:t>efinitions of fairness</a:t>
            </a:r>
            <a:endParaRPr lang="en-US" dirty="0">
              <a:latin typeface="IBM Plex Sans SemiBold" panose="020B07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7797599" y="4414008"/>
            <a:ext cx="1260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(Narayanan, 2018)</a:t>
            </a:r>
            <a:endParaRPr lang="en-US" sz="1000" dirty="0">
              <a:solidFill>
                <a:srgbClr val="0070C0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08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Group fairness metrics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7" y="2191716"/>
            <a:ext cx="5058202" cy="24266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897" y="2210287"/>
              <a:ext cx="2600325" cy="14573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situation 1</a:t>
            </a:r>
          </a:p>
        </p:txBody>
      </p:sp>
    </p:spTree>
    <p:extLst>
      <p:ext uri="{BB962C8B-B14F-4D97-AF65-F5344CB8AC3E}">
        <p14:creationId xmlns:p14="http://schemas.microsoft.com/office/powerpoint/2010/main" val="385691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Group fairness metrics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7" y="2191716"/>
            <a:ext cx="5058202" cy="24266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897" y="2210287"/>
              <a:ext cx="2600325" cy="14573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situation 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7" t="22973" r="3735" b="50324"/>
          <a:stretch/>
        </p:blipFill>
        <p:spPr>
          <a:xfrm>
            <a:off x="5162400" y="2758053"/>
            <a:ext cx="270498" cy="6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2" t="20945" r="29048" b="38703"/>
          <a:stretch/>
        </p:blipFill>
        <p:spPr>
          <a:xfrm>
            <a:off x="3333600" y="2700000"/>
            <a:ext cx="554400" cy="97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74400" y="2712136"/>
            <a:ext cx="813600" cy="9603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2" t="20945" r="23947" b="38703"/>
          <a:stretch/>
        </p:blipFill>
        <p:spPr>
          <a:xfrm>
            <a:off x="3054132" y="2700000"/>
            <a:ext cx="812400" cy="9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35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Group fairness metrics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897" y="2210287"/>
              <a:ext cx="2600325" cy="14573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disparate impact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89" y="1993912"/>
            <a:ext cx="6159561" cy="29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00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Group fairness metrics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897" y="2210287"/>
              <a:ext cx="2600325" cy="14573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statistical parity difference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4" y="1951200"/>
            <a:ext cx="60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Group fairness metrics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897" y="2210287"/>
              <a:ext cx="2600325" cy="14573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equal opportunity difference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F79DCD0-0471-A84C-BEED-0B6951BD990A}"/>
              </a:ext>
            </a:extLst>
          </p:cNvPr>
          <p:cNvSpPr txBox="1"/>
          <p:nvPr/>
        </p:nvSpPr>
        <p:spPr>
          <a:xfrm>
            <a:off x="5247861" y="2395330"/>
            <a:ext cx="118814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</a:rPr>
              <a:t>71%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000000000" pitchFamily="34" charset="77"/>
              </a:rPr>
              <a:t>(5/7 positives)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000000000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B4EED96-7759-FF41-B38E-6FD27DD5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77" y="1778351"/>
            <a:ext cx="5992030" cy="32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Why are there so many definitions?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21 (or more) definitions of fairness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248698" y="1489586"/>
            <a:ext cx="8556902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770081"/>
                </a:solidFill>
                <a:latin typeface="IBM Plex Sans" panose="020B0503050203000203" pitchFamily="34" charset="0"/>
              </a:rPr>
              <a:t>There is no one definition of fairness applicable in all contexts</a:t>
            </a:r>
          </a:p>
          <a:p>
            <a:r>
              <a:rPr lang="en-US" sz="1400" dirty="0">
                <a:solidFill>
                  <a:srgbClr val="770081"/>
                </a:solidFill>
                <a:latin typeface="IBM Plex Sans" panose="020B0503050203000203" pitchFamily="34" charset="0"/>
              </a:rPr>
              <a:t>	Some definitions even conflict</a:t>
            </a:r>
          </a:p>
          <a:p>
            <a:endParaRPr lang="en-US" sz="1400" dirty="0">
              <a:solidFill>
                <a:srgbClr val="770081"/>
              </a:solidFill>
              <a:latin typeface="IBM Plex Sans" panose="020B0503050203000203" pitchFamily="34" charset="0"/>
            </a:endParaRPr>
          </a:p>
          <a:p>
            <a:r>
              <a:rPr lang="en-US" sz="1400" dirty="0">
                <a:solidFill>
                  <a:srgbClr val="770081"/>
                </a:solidFill>
                <a:latin typeface="IBM Plex Sans" panose="020B0503050203000203" pitchFamily="34" charset="0"/>
              </a:rPr>
              <a:t>Requires a comprehensive set of fairness metrics and bias mitigation algorithms</a:t>
            </a:r>
          </a:p>
          <a:p>
            <a:endParaRPr lang="en-US" sz="1400" dirty="0">
              <a:solidFill>
                <a:srgbClr val="770081"/>
              </a:solidFill>
              <a:latin typeface="IBM Plex Sans" panose="020B0503050203000203" pitchFamily="34" charset="0"/>
            </a:endParaRPr>
          </a:p>
          <a:p>
            <a:r>
              <a:rPr lang="en-US" sz="1400" dirty="0">
                <a:solidFill>
                  <a:srgbClr val="770081"/>
                </a:solidFill>
                <a:latin typeface="IBM Plex Sans" panose="020B0503050203000203" pitchFamily="34" charset="0"/>
              </a:rPr>
              <a:t>Also requires some guidance to industry practitioners</a:t>
            </a:r>
          </a:p>
        </p:txBody>
      </p:sp>
    </p:spTree>
    <p:extLst>
      <p:ext uri="{BB962C8B-B14F-4D97-AF65-F5344CB8AC3E}">
        <p14:creationId xmlns:p14="http://schemas.microsoft.com/office/powerpoint/2010/main" val="344527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Bias mitigation is not easy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Cannot simply drop protected attributes because features are correlated with them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248698" y="1489586"/>
            <a:ext cx="4215302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76" y="1489586"/>
            <a:ext cx="2852715" cy="334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6" y="1489586"/>
            <a:ext cx="30956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08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Fairness in building and deploying models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52" t="33456" r="15670" b="10411"/>
          <a:stretch/>
        </p:blipFill>
        <p:spPr>
          <a:xfrm>
            <a:off x="248697" y="1656000"/>
            <a:ext cx="6408000" cy="288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7153929" y="3995731"/>
            <a:ext cx="1831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IBM Plex Sans" panose="020B0503050203000203" pitchFamily="34" charset="77"/>
              </a:rPr>
              <a:t>(d’Alessandro et al., 2017)</a:t>
            </a:r>
          </a:p>
        </p:txBody>
      </p:sp>
    </p:spTree>
    <p:extLst>
      <p:ext uri="{BB962C8B-B14F-4D97-AF65-F5344CB8AC3E}">
        <p14:creationId xmlns:p14="http://schemas.microsoft.com/office/powerpoint/2010/main" val="17007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15691B45-B5B5-834F-A86A-C2BCC928F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715937"/>
              </p:ext>
            </p:extLst>
          </p:nvPr>
        </p:nvGraphicFramePr>
        <p:xfrm>
          <a:off x="440246" y="1053599"/>
          <a:ext cx="8279211" cy="34206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78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249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164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74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Fairness Measures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Framework to test given algorithm on variety of datasets and fairness metrics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2"/>
                        </a:rPr>
                        <a:t>https://github.com/megantosh/fairness_measures_code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87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Fairness Comparison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Extensible test-bed to facilitate direct comparisons of algorithms with respect to fairness measures.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Includes raw &amp; preprocessed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datasets</a:t>
                      </a:r>
                      <a:endParaRPr lang="en-US" sz="11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3"/>
                        </a:rPr>
                        <a:t>https://github.com/algofairness/fairness-comparison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Themis-ML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library built on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dirty="0" err="1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scikit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-learn that implements fairness-aware machine learning algorithms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4"/>
                        </a:rPr>
                        <a:t>https://github.com/cosmicBboy/themis-ml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FairML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Looks at significance of model inputs to quantify prediction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dependence on inputs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5"/>
                        </a:rPr>
                        <a:t>https://github.com/adebayoj/fairml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Aequitas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Web audit tool as well as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lib. Generates bias report for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given model and dataset</a:t>
                      </a:r>
                      <a:endParaRPr lang="en-US" sz="11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6"/>
                        </a:rPr>
                        <a:t>https://github.com/dssg/aequitas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Fairtest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Tests for associations between algorithm outputs and protected populations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7"/>
                        </a:rPr>
                        <a:t>https://github.com/columbia/fairtest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64131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Themis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Takes a black-box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decision-making procedure and designs test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cases automatically to explore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where the procedure might be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exhibiting group-based or causal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discrimination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8"/>
                        </a:rPr>
                        <a:t>https://github.com/LASER-UMASS/Themis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Audit-AI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library built on top of </a:t>
                      </a:r>
                      <a:r>
                        <a:rPr lang="en-US" sz="1100" b="0" i="0" dirty="0" err="1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scikit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-learn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with v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arious statistical tests for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classification and regression tasks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9"/>
                        </a:rPr>
                        <a:t>https://github.com/pymetrics/audit-ai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80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6" y="458286"/>
            <a:ext cx="8045703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AI is now used in many high-stakes decision making applications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E4EEC3F-2578-CD43-B083-F88F4468DD15}"/>
              </a:ext>
            </a:extLst>
          </p:cNvPr>
          <p:cNvSpPr/>
          <p:nvPr/>
        </p:nvSpPr>
        <p:spPr>
          <a:xfrm>
            <a:off x="1041889" y="3615036"/>
            <a:ext cx="5934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48A3EE5-4944-204B-B822-EA51DE43348B}"/>
              </a:ext>
            </a:extLst>
          </p:cNvPr>
          <p:cNvSpPr/>
          <p:nvPr/>
        </p:nvSpPr>
        <p:spPr>
          <a:xfrm>
            <a:off x="2678032" y="3615036"/>
            <a:ext cx="14081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Employment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6645C01-BC42-864F-9024-3882D7029133}"/>
              </a:ext>
            </a:extLst>
          </p:cNvPr>
          <p:cNvSpPr/>
          <p:nvPr/>
        </p:nvSpPr>
        <p:spPr>
          <a:xfrm>
            <a:off x="4791653" y="3611019"/>
            <a:ext cx="13778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Admission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7792DC0-E3CA-C44B-819A-36A69911C608}"/>
              </a:ext>
            </a:extLst>
          </p:cNvPr>
          <p:cNvSpPr/>
          <p:nvPr/>
        </p:nvSpPr>
        <p:spPr>
          <a:xfrm>
            <a:off x="6590219" y="3619118"/>
            <a:ext cx="1812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Sentencing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r="17096"/>
          <a:stretch/>
        </p:blipFill>
        <p:spPr>
          <a:xfrm>
            <a:off x="4791653" y="1790197"/>
            <a:ext cx="1431305" cy="142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r="6582"/>
          <a:stretch/>
        </p:blipFill>
        <p:spPr>
          <a:xfrm>
            <a:off x="6760800" y="1794441"/>
            <a:ext cx="1468800" cy="1425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6" y="1798300"/>
            <a:ext cx="1415557" cy="1421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t="3640" r="10307" b="6072"/>
          <a:stretch/>
        </p:blipFill>
        <p:spPr>
          <a:xfrm>
            <a:off x="2584225" y="1780494"/>
            <a:ext cx="1536005" cy="1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E79E5C-5449-8B45-BB64-42697C386D40}"/>
              </a:ext>
            </a:extLst>
          </p:cNvPr>
          <p:cNvSpPr/>
          <p:nvPr/>
        </p:nvSpPr>
        <p:spPr>
          <a:xfrm>
            <a:off x="4337732" y="0"/>
            <a:ext cx="4806267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2233246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AI Fairness 360</a:t>
            </a:r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9FDA67C-3890-B943-ADAA-6EDB3CF3BB37}"/>
              </a:ext>
            </a:extLst>
          </p:cNvPr>
          <p:cNvSpPr txBox="1">
            <a:spLocks/>
          </p:cNvSpPr>
          <p:nvPr/>
        </p:nvSpPr>
        <p:spPr bwMode="auto">
          <a:xfrm>
            <a:off x="4681694" y="146303"/>
            <a:ext cx="2575905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prstClr val="white"/>
                </a:solidFill>
                <a:latin typeface="IBM Plex Sans" panose="020B0503050203000203" pitchFamily="34" charset="77"/>
              </a:rPr>
              <a:t>Agenda</a:t>
            </a:r>
            <a:endParaRPr lang="en-US" sz="1800" kern="0" dirty="0">
              <a:solidFill>
                <a:prstClr val="white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081428-35A1-F54F-A6B2-430A37E057DA}"/>
              </a:ext>
            </a:extLst>
          </p:cNvPr>
          <p:cNvSpPr txBox="1">
            <a:spLocks/>
          </p:cNvSpPr>
          <p:nvPr/>
        </p:nvSpPr>
        <p:spPr>
          <a:xfrm>
            <a:off x="4624010" y="602900"/>
            <a:ext cx="4354390" cy="318847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Trustworthy machine learning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Algorithmic Fairness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b="1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AI Fairness 360 Toolkit</a:t>
            </a: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Which fairness metric?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Which bias mitigation algorithm?</a:t>
            </a:r>
            <a:endParaRPr lang="en-US" altLang="en-US" sz="1400" dirty="0" smtClean="0">
              <a:solidFill>
                <a:srgbClr val="E7E6E6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292" t="16518" r="3307" b="17410"/>
          <a:stretch/>
        </p:blipFill>
        <p:spPr>
          <a:xfrm>
            <a:off x="309645" y="732500"/>
            <a:ext cx="3564000" cy="1965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9134" t="14698" r="3071" b="16711"/>
          <a:stretch/>
        </p:blipFill>
        <p:spPr>
          <a:xfrm>
            <a:off x="228600" y="2959200"/>
            <a:ext cx="3726091" cy="212054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2793600"/>
            <a:ext cx="3822850" cy="240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81694" y="3620473"/>
            <a:ext cx="345639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Please join the Slack community</a:t>
            </a:r>
            <a:b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http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0"/>
              </a:rPr>
              <a:t>://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aif360.mybluemix.net/community</a:t>
            </a:r>
          </a:p>
        </p:txBody>
      </p:sp>
    </p:spTree>
    <p:extLst>
      <p:ext uri="{BB962C8B-B14F-4D97-AF65-F5344CB8AC3E}">
        <p14:creationId xmlns:p14="http://schemas.microsoft.com/office/powerpoint/2010/main" val="12216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E79E5C-5449-8B45-BB64-42697C386D40}"/>
              </a:ext>
            </a:extLst>
          </p:cNvPr>
          <p:cNvSpPr/>
          <p:nvPr/>
        </p:nvSpPr>
        <p:spPr>
          <a:xfrm>
            <a:off x="4337732" y="0"/>
            <a:ext cx="4806267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2233246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chemeClr val="accent5"/>
                </a:solidFill>
                <a:latin typeface="IBM Plex Sans" panose="020B0503050203000203" pitchFamily="34" charset="77"/>
              </a:rPr>
              <a:t>AI Fairness 360</a:t>
            </a:r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9FDA67C-3890-B943-ADAA-6EDB3CF3BB37}"/>
              </a:ext>
            </a:extLst>
          </p:cNvPr>
          <p:cNvSpPr txBox="1">
            <a:spLocks/>
          </p:cNvSpPr>
          <p:nvPr/>
        </p:nvSpPr>
        <p:spPr bwMode="auto">
          <a:xfrm>
            <a:off x="4681695" y="146303"/>
            <a:ext cx="2233246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chemeClr val="bg1"/>
                </a:solidFill>
                <a:latin typeface="IBM Plex Sans" panose="020B0503050203000203" pitchFamily="34" charset="77"/>
              </a:rPr>
              <a:t>Differentiation</a:t>
            </a:r>
            <a:endParaRPr lang="en-US" sz="1800" kern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1" y="1097281"/>
            <a:ext cx="3820886" cy="3585845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77"/>
              </a:rPr>
              <a:t>Datasets</a:t>
            </a:r>
          </a:p>
          <a:p>
            <a:pPr>
              <a:spcBef>
                <a:spcPts val="2000"/>
              </a:spcBef>
            </a:pPr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77"/>
              </a:rPr>
              <a:t>Toolbox</a:t>
            </a:r>
          </a:p>
          <a:p>
            <a:pPr lvl="1" indent="0">
              <a:buNone/>
            </a:pP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77"/>
              </a:rPr>
              <a:t>Fairness metrics (30+)</a:t>
            </a:r>
          </a:p>
          <a:p>
            <a:pPr lvl="1" indent="0">
              <a:spcBef>
                <a:spcPts val="867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77"/>
              </a:rPr>
              <a:t>Fairness metric explanations</a:t>
            </a:r>
          </a:p>
          <a:p>
            <a:pPr lvl="1" indent="0">
              <a:spcBef>
                <a:spcPts val="867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77"/>
              </a:rPr>
              <a:t>Bias mitigation algorithms (9+)</a:t>
            </a:r>
          </a:p>
          <a:p>
            <a:pPr>
              <a:spcBef>
                <a:spcPts val="2000"/>
              </a:spcBef>
            </a:pPr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77"/>
              </a:rPr>
              <a:t>Guidance</a:t>
            </a:r>
          </a:p>
          <a:p>
            <a:pPr>
              <a:spcBef>
                <a:spcPts val="2000"/>
              </a:spcBef>
            </a:pPr>
            <a:r>
              <a:rPr lang="en-US" sz="1400" b="1" dirty="0">
                <a:solidFill>
                  <a:schemeClr val="tx1"/>
                </a:solidFill>
                <a:latin typeface="IBM Plex Sans" panose="020B0503050203000203" pitchFamily="34" charset="77"/>
              </a:rPr>
              <a:t>Industry-specific tutorials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081428-35A1-F54F-A6B2-430A37E057DA}"/>
              </a:ext>
            </a:extLst>
          </p:cNvPr>
          <p:cNvSpPr txBox="1">
            <a:spLocks/>
          </p:cNvSpPr>
          <p:nvPr/>
        </p:nvSpPr>
        <p:spPr>
          <a:xfrm>
            <a:off x="4624012" y="1097281"/>
            <a:ext cx="4233705" cy="3904299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sz="1400" b="1" dirty="0">
                <a:latin typeface="IBM Plex Sans" panose="020B0503050203000203" pitchFamily="34" charset="77"/>
              </a:rPr>
              <a:t>Comprehensive bias mitigation </a:t>
            </a:r>
            <a:r>
              <a:rPr lang="en-US" sz="1400" b="1" dirty="0" smtClean="0">
                <a:latin typeface="IBM Plex Sans" panose="020B0503050203000203" pitchFamily="34" charset="77"/>
              </a:rPr>
              <a:t>toolbox</a:t>
            </a:r>
            <a:endParaRPr lang="en-US" sz="1400" dirty="0">
              <a:latin typeface="IBM Plex Sans" panose="020B0503050203000203" pitchFamily="34" charset="77"/>
            </a:endParaRPr>
          </a:p>
          <a:p>
            <a:pPr>
              <a:spcBef>
                <a:spcPts val="3000"/>
              </a:spcBef>
            </a:pPr>
            <a:r>
              <a:rPr lang="en-US" sz="1400" dirty="0">
                <a:latin typeface="IBM Plex Sans" panose="020B0503050203000203" pitchFamily="34" charset="77"/>
              </a:rPr>
              <a:t>Several metrics and algorithms that have </a:t>
            </a:r>
            <a:r>
              <a:rPr lang="en-US" sz="1400" b="1" dirty="0">
                <a:latin typeface="IBM Plex Sans" panose="020B0503050203000203" pitchFamily="34" charset="77"/>
              </a:rPr>
              <a:t>no available implementations</a:t>
            </a:r>
            <a:r>
              <a:rPr lang="en-US" sz="1400" dirty="0">
                <a:latin typeface="IBM Plex Sans" panose="020B0503050203000203" pitchFamily="34" charset="77"/>
              </a:rPr>
              <a:t> elsewhere</a:t>
            </a:r>
          </a:p>
          <a:p>
            <a:pPr>
              <a:spcBef>
                <a:spcPts val="3000"/>
              </a:spcBef>
            </a:pPr>
            <a:r>
              <a:rPr lang="en-US" sz="1400" b="1" dirty="0">
                <a:latin typeface="IBM Plex Sans" panose="020B0503050203000203" pitchFamily="34" charset="77"/>
              </a:rPr>
              <a:t>Extensible</a:t>
            </a:r>
          </a:p>
          <a:p>
            <a:pPr>
              <a:spcBef>
                <a:spcPts val="3000"/>
              </a:spcBef>
            </a:pPr>
            <a:r>
              <a:rPr lang="en-US" sz="1400" b="1" dirty="0">
                <a:latin typeface="IBM Plex Sans" panose="020B0503050203000203" pitchFamily="34" charset="77"/>
              </a:rPr>
              <a:t>Designed to translate new research from the lab to industry practitioners</a:t>
            </a:r>
            <a:r>
              <a:rPr lang="en-US" sz="1400" dirty="0">
                <a:latin typeface="IBM Plex Sans" panose="020B0503050203000203" pitchFamily="34" charset="77"/>
              </a:rPr>
              <a:t/>
            </a:r>
            <a:br>
              <a:rPr lang="en-US" sz="1400" dirty="0">
                <a:latin typeface="IBM Plex Sans" panose="020B0503050203000203" pitchFamily="34" charset="77"/>
              </a:rPr>
            </a:br>
            <a:r>
              <a:rPr lang="en-US" sz="1400" dirty="0">
                <a:latin typeface="IBM Plex Sans" panose="020B0503050203000203" pitchFamily="34" charset="77"/>
              </a:rPr>
              <a:t>(e.g. </a:t>
            </a:r>
            <a:r>
              <a:rPr lang="en-US" sz="1400" dirty="0" err="1">
                <a:latin typeface="IBM Plex Sans" panose="020B0503050203000203" pitchFamily="34" charset="77"/>
              </a:rPr>
              <a:t>scikit-learn’s</a:t>
            </a:r>
            <a:r>
              <a:rPr lang="en-US" sz="1400" dirty="0">
                <a:latin typeface="IBM Plex Sans" panose="020B0503050203000203" pitchFamily="34" charset="77"/>
              </a:rPr>
              <a:t> fit/predict paradigm)</a:t>
            </a:r>
            <a:endParaRPr lang="en-US" sz="1400" b="1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53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Metrics,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algorithms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52" t="33456" r="15670" b="10411"/>
          <a:stretch/>
        </p:blipFill>
        <p:spPr>
          <a:xfrm>
            <a:off x="248697" y="1656000"/>
            <a:ext cx="6408000" cy="288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5600" y="2202020"/>
            <a:ext cx="6336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dataset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800" y="1743600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pre-processing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3303" y="2020599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in-processing algorithm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9303" y="2636950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post-processing 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6000" y="3470420"/>
            <a:ext cx="6972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classifier metric</a:t>
            </a:r>
          </a:p>
        </p:txBody>
      </p:sp>
    </p:spTree>
    <p:extLst>
      <p:ext uri="{BB962C8B-B14F-4D97-AF65-F5344CB8AC3E}">
        <p14:creationId xmlns:p14="http://schemas.microsoft.com/office/powerpoint/2010/main" val="977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33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Fairness metrics</a:t>
            </a:r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Various selection rate-based group fairness metrics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Various confusion matrix-based group fairness metrics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Sample distortion metrics (Euclidean, </a:t>
            </a:r>
            <a:r>
              <a:rPr lang="en-US" sz="1400" dirty="0" err="1" smtClean="0">
                <a:solidFill>
                  <a:prstClr val="black"/>
                </a:solidFill>
                <a:latin typeface="IBM Plex Sans" panose="020B0503050203000203" pitchFamily="34" charset="77"/>
              </a:rPr>
              <a:t>Mahalanobis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, Manhattan)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Consistency (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Zemel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et al.,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ICML 2013)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Generalized Entropy Index (Speicher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et al.,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KDD 2018)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91" y="1936880"/>
            <a:ext cx="744845" cy="26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90" y="2022307"/>
            <a:ext cx="473628" cy="1321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20" y="2425312"/>
            <a:ext cx="626400" cy="182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75" y="2425312"/>
            <a:ext cx="1100986" cy="174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02" y="2460236"/>
            <a:ext cx="629177" cy="10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33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Bias mitigation </a:t>
            </a:r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a</a:t>
            </a:r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lgorithms</a:t>
            </a:r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Optimized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Preprocessing (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Calmon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et al.,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NIPS 2017)</a:t>
            </a:r>
          </a:p>
          <a:p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Meta-Algorithm for Fair Classification (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Celis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et al., FAT* 2019)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Disparate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Impact Remover (Feldman et al.,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KDD 2015)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Equalized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Odds 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Postprocessing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Hardt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et al.,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NIPS 2016)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Reweighing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Kamiran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and 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Calders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KIS 2012)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Reject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Option Classification (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Kamiran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et al.,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ICDM 2012)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Prejudice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Remover 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Regularizer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Kamishima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et al., ECML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PKDD 2012)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Calibrated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Equalized Odds 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Postprocessing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Pleiss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et al.,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NIPS 2017)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Learning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Fair Representations (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Zemel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et al.,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ICML 2013)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Adversarial </a:t>
            </a:r>
            <a:r>
              <a:rPr lang="en-US" sz="1400" dirty="0" err="1">
                <a:solidFill>
                  <a:prstClr val="black"/>
                </a:solidFill>
                <a:latin typeface="IBM Plex Sans" panose="020B0503050203000203" pitchFamily="34" charset="77"/>
              </a:rPr>
              <a:t>Debiasing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(Zhang et al.,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AIES 2018)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99" y="871201"/>
            <a:ext cx="683099" cy="85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00" y="1181862"/>
            <a:ext cx="417600" cy="200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0" y="1565230"/>
            <a:ext cx="482400" cy="2141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598" y="1565230"/>
            <a:ext cx="826198" cy="2156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r="20951"/>
          <a:stretch/>
        </p:blipFill>
        <p:spPr>
          <a:xfrm>
            <a:off x="6092994" y="1516352"/>
            <a:ext cx="279006" cy="2630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94" y="1918115"/>
            <a:ext cx="640012" cy="4266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800" y="2051003"/>
            <a:ext cx="744806" cy="2129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22284" t="51234" r="57165" b="37848"/>
          <a:stretch/>
        </p:blipFill>
        <p:spPr>
          <a:xfrm>
            <a:off x="6368395" y="2051003"/>
            <a:ext cx="732533" cy="2189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00" y="2444252"/>
            <a:ext cx="745200" cy="1586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00" y="2702958"/>
            <a:ext cx="669600" cy="3091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06" y="2741193"/>
            <a:ext cx="715442" cy="3577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84" y="3096000"/>
            <a:ext cx="688615" cy="447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99" y="2932889"/>
            <a:ext cx="773821" cy="7738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76" y="3447131"/>
            <a:ext cx="1036380" cy="5826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69" y="3972415"/>
            <a:ext cx="744845" cy="26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68" y="4057842"/>
            <a:ext cx="473628" cy="1321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5" y="4384799"/>
            <a:ext cx="634929" cy="3174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69" y="4324452"/>
            <a:ext cx="640012" cy="4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Metrics,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algorithms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, and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explainers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52" t="33456" r="15670" b="10411"/>
          <a:stretch/>
        </p:blipFill>
        <p:spPr>
          <a:xfrm>
            <a:off x="248697" y="1656000"/>
            <a:ext cx="6408000" cy="288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5600" y="2202020"/>
            <a:ext cx="6336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dataset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800" y="1743600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pre-processing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3303" y="2020599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in-processing algorithm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9303" y="2636950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post-processing 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6000" y="3470420"/>
            <a:ext cx="6972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classifier metric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8851" y="4160114"/>
            <a:ext cx="751497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classifier metric explainer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6651" y="1134314"/>
            <a:ext cx="751497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dataset metric explainer</a:t>
            </a:r>
          </a:p>
        </p:txBody>
      </p:sp>
      <p:cxnSp>
        <p:nvCxnSpPr>
          <p:cNvPr id="13" name="Straight Arrow Connector 12"/>
          <p:cNvCxnSpPr>
            <a:stCxn id="3" idx="0"/>
            <a:endCxn id="12" idx="2"/>
          </p:cNvCxnSpPr>
          <p:nvPr/>
        </p:nvCxnSpPr>
        <p:spPr>
          <a:xfrm flipV="1">
            <a:off x="1922400" y="1688312"/>
            <a:ext cx="0" cy="513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4914600" y="3870530"/>
            <a:ext cx="0" cy="28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BD35AF-02AF-9844-920E-2B762AC44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2" t="16518" r="3307" b="17410"/>
          <a:stretch/>
        </p:blipFill>
        <p:spPr>
          <a:xfrm>
            <a:off x="834141" y="954157"/>
            <a:ext cx="7265652" cy="400629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248697" y="458286"/>
            <a:ext cx="7036358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AAD4EA">
                    <a:lumMod val="75000"/>
                  </a:srgbClr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pitchFamily="34" charset="-128"/>
              </a:rPr>
              <a:t>Toolkit structure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809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1CDD64E-CFA4-4C40-962B-8163E7BF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34" t="14698" r="3071" b="16711"/>
          <a:stretch/>
        </p:blipFill>
        <p:spPr>
          <a:xfrm>
            <a:off x="1044178" y="913903"/>
            <a:ext cx="7055644" cy="40154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48697" y="458286"/>
            <a:ext cx="7036358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AAD4EA">
                    <a:lumMod val="75000"/>
                  </a:srgbClr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pitchFamily="34" charset="-128"/>
              </a:rPr>
              <a:t>Toolkit structure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840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120" r="13351" b="4155"/>
          <a:stretch/>
        </p:blipFill>
        <p:spPr>
          <a:xfrm>
            <a:off x="0" y="0"/>
            <a:ext cx="9136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18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7" t="8819" r="11816" b="3272"/>
          <a:stretch/>
        </p:blipFill>
        <p:spPr>
          <a:xfrm>
            <a:off x="0" y="-7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1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What does it take to trust a decision made by a machine?</a:t>
            </a:r>
            <a:r>
              <a:rPr lang="en-US" sz="2000" b="0" dirty="0">
                <a:latin typeface="IBM Plex Sans" panose="020B0503050203000203" pitchFamily="34" charset="77"/>
              </a:rPr>
              <a:t/>
            </a:r>
            <a:br>
              <a:rPr lang="en-US" sz="2000" b="0" dirty="0"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77"/>
              </a:rPr>
              <a:t>(Other than that it is 99% accurate)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E4EEC3F-2578-CD43-B083-F88F4468DD15}"/>
              </a:ext>
            </a:extLst>
          </p:cNvPr>
          <p:cNvSpPr/>
          <p:nvPr/>
        </p:nvSpPr>
        <p:spPr>
          <a:xfrm>
            <a:off x="949716" y="3615036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Is it fair?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48A3EE5-4944-204B-B822-EA51DE43348B}"/>
              </a:ext>
            </a:extLst>
          </p:cNvPr>
          <p:cNvSpPr/>
          <p:nvPr/>
        </p:nvSpPr>
        <p:spPr>
          <a:xfrm>
            <a:off x="2678032" y="3508970"/>
            <a:ext cx="14081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Is it easy to understand?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6645C01-BC42-864F-9024-3882D7029133}"/>
              </a:ext>
            </a:extLst>
          </p:cNvPr>
          <p:cNvSpPr/>
          <p:nvPr/>
        </p:nvSpPr>
        <p:spPr>
          <a:xfrm>
            <a:off x="4791653" y="3522704"/>
            <a:ext cx="13778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Did anyone tamper with it?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7792DC0-E3CA-C44B-819A-36A69911C608}"/>
              </a:ext>
            </a:extLst>
          </p:cNvPr>
          <p:cNvSpPr/>
          <p:nvPr/>
        </p:nvSpPr>
        <p:spPr>
          <a:xfrm>
            <a:off x="6590219" y="3622714"/>
            <a:ext cx="1812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Is it accountable?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9441476-D18F-CB4F-B855-1D40BF1206A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565" y="1749034"/>
            <a:ext cx="1463040" cy="14630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4873915-6B36-2047-A576-72FFAECFF8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65" y="1757138"/>
            <a:ext cx="1463040" cy="145894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D4A919BC-0B2D-0F41-864D-F30775EDFD0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778" y="1757137"/>
            <a:ext cx="1501654" cy="14630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0FA3393-CB57-544F-8FF6-0B990F04C91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0838" t="3384" b="2576"/>
          <a:stretch/>
        </p:blipFill>
        <p:spPr>
          <a:xfrm rot="16200000">
            <a:off x="6763181" y="1759141"/>
            <a:ext cx="1467051" cy="14630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317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599" y="146304"/>
            <a:ext cx="7554601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The team and our experience in putting the toolkit together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3793720"/>
            <a:ext cx="33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9" y="979200"/>
            <a:ext cx="2407688" cy="210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00" y="3063658"/>
            <a:ext cx="3236697" cy="18206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6704" r="2432" b="2028"/>
          <a:stretch/>
        </p:blipFill>
        <p:spPr>
          <a:xfrm>
            <a:off x="228599" y="3291754"/>
            <a:ext cx="2407688" cy="15925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0486899">
            <a:off x="4467599" y="2391274"/>
            <a:ext cx="23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Samya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i-IN" sz="24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साम्या</a:t>
            </a:r>
            <a:endParaRPr lang="en-US" sz="24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36799" y="979200"/>
            <a:ext cx="60518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ans" panose="020B0503050203000203" pitchFamily="34" charset="0"/>
              </a:rPr>
              <a:t>Rachel K. E. Bellamy, </a:t>
            </a:r>
            <a:r>
              <a:rPr lang="en-US" sz="1400" dirty="0" err="1">
                <a:latin typeface="IBM Plex Sans" panose="020B0503050203000203" pitchFamily="34" charset="0"/>
              </a:rPr>
              <a:t>Kuntal</a:t>
            </a:r>
            <a:r>
              <a:rPr lang="en-US" sz="1400" dirty="0">
                <a:latin typeface="IBM Plex Sans" panose="020B0503050203000203" pitchFamily="34" charset="0"/>
              </a:rPr>
              <a:t> </a:t>
            </a:r>
            <a:r>
              <a:rPr lang="en-US" sz="1400" dirty="0" err="1">
                <a:latin typeface="IBM Plex Sans" panose="020B0503050203000203" pitchFamily="34" charset="0"/>
              </a:rPr>
              <a:t>Dey</a:t>
            </a:r>
            <a:r>
              <a:rPr lang="en-US" sz="1400" dirty="0">
                <a:latin typeface="IBM Plex Sans" panose="020B0503050203000203" pitchFamily="34" charset="0"/>
              </a:rPr>
              <a:t>, Michael Hind, Samuel C. Hoffman, Stephanie </a:t>
            </a:r>
            <a:r>
              <a:rPr lang="en-US" sz="1400" dirty="0" err="1">
                <a:latin typeface="IBM Plex Sans" panose="020B0503050203000203" pitchFamily="34" charset="0"/>
              </a:rPr>
              <a:t>Houde</a:t>
            </a:r>
            <a:r>
              <a:rPr lang="en-US" sz="1400" dirty="0">
                <a:latin typeface="IBM Plex Sans" panose="020B0503050203000203" pitchFamily="34" charset="0"/>
              </a:rPr>
              <a:t>, </a:t>
            </a:r>
            <a:r>
              <a:rPr lang="en-US" sz="1400" dirty="0" err="1">
                <a:latin typeface="IBM Plex Sans" panose="020B0503050203000203" pitchFamily="34" charset="0"/>
              </a:rPr>
              <a:t>Kalapriya</a:t>
            </a:r>
            <a:r>
              <a:rPr lang="en-US" sz="1400" dirty="0">
                <a:latin typeface="IBM Plex Sans" panose="020B0503050203000203" pitchFamily="34" charset="0"/>
              </a:rPr>
              <a:t> Kannan, </a:t>
            </a:r>
            <a:r>
              <a:rPr lang="en-US" sz="1400" dirty="0" err="1">
                <a:latin typeface="IBM Plex Sans" panose="020B0503050203000203" pitchFamily="34" charset="0"/>
              </a:rPr>
              <a:t>Pranay</a:t>
            </a:r>
            <a:r>
              <a:rPr lang="en-US" sz="1400" dirty="0">
                <a:latin typeface="IBM Plex Sans" panose="020B0503050203000203" pitchFamily="34" charset="0"/>
              </a:rPr>
              <a:t> </a:t>
            </a:r>
            <a:r>
              <a:rPr lang="en-US" sz="1400" dirty="0" err="1">
                <a:latin typeface="IBM Plex Sans" panose="020B0503050203000203" pitchFamily="34" charset="0"/>
              </a:rPr>
              <a:t>Lohia</a:t>
            </a:r>
            <a:r>
              <a:rPr lang="en-US" sz="1400" dirty="0">
                <a:latin typeface="IBM Plex Sans" panose="020B0503050203000203" pitchFamily="34" charset="0"/>
              </a:rPr>
              <a:t>, </a:t>
            </a:r>
            <a:r>
              <a:rPr lang="en-US" sz="1400" dirty="0" err="1" smtClean="0">
                <a:latin typeface="IBM Plex Sans" panose="020B0503050203000203" pitchFamily="34" charset="0"/>
              </a:rPr>
              <a:t>Sameep</a:t>
            </a:r>
            <a:r>
              <a:rPr lang="en-US" sz="1400" dirty="0" smtClean="0">
                <a:latin typeface="IBM Plex Sans" panose="020B0503050203000203" pitchFamily="34" charset="0"/>
              </a:rPr>
              <a:t> </a:t>
            </a:r>
            <a:r>
              <a:rPr lang="en-US" sz="1400" dirty="0">
                <a:latin typeface="IBM Plex Sans" panose="020B0503050203000203" pitchFamily="34" charset="0"/>
              </a:rPr>
              <a:t>Mehta, Aleksandra </a:t>
            </a:r>
            <a:r>
              <a:rPr lang="en-US" sz="1400" dirty="0" smtClean="0">
                <a:latin typeface="IBM Plex Sans" panose="020B0503050203000203" pitchFamily="34" charset="0"/>
              </a:rPr>
              <a:t>(</a:t>
            </a:r>
            <a:r>
              <a:rPr lang="en-US" sz="1400" dirty="0" err="1" smtClean="0">
                <a:latin typeface="IBM Plex Sans" panose="020B0503050203000203" pitchFamily="34" charset="0"/>
              </a:rPr>
              <a:t>Saška</a:t>
            </a:r>
            <a:r>
              <a:rPr lang="en-US" sz="1400" dirty="0" smtClean="0">
                <a:latin typeface="IBM Plex Sans" panose="020B0503050203000203" pitchFamily="34" charset="0"/>
              </a:rPr>
              <a:t>) </a:t>
            </a:r>
            <a:r>
              <a:rPr lang="en-US" sz="1400" dirty="0" err="1" smtClean="0">
                <a:latin typeface="IBM Plex Sans" panose="020B0503050203000203" pitchFamily="34" charset="0"/>
              </a:rPr>
              <a:t>Mojsilovic</a:t>
            </a:r>
            <a:r>
              <a:rPr lang="en-US" sz="1400" dirty="0">
                <a:latin typeface="IBM Plex Sans" panose="020B0503050203000203" pitchFamily="34" charset="0"/>
              </a:rPr>
              <a:t>, Seema Nagar, </a:t>
            </a:r>
            <a:r>
              <a:rPr lang="en-US" sz="1400" dirty="0" err="1" smtClean="0">
                <a:latin typeface="IBM Plex Sans" panose="020B0503050203000203" pitchFamily="34" charset="0"/>
              </a:rPr>
              <a:t>Karthikeyan</a:t>
            </a:r>
            <a:r>
              <a:rPr lang="en-US" sz="1400" dirty="0" smtClean="0">
                <a:latin typeface="IBM Plex Sans" panose="020B0503050203000203" pitchFamily="34" charset="0"/>
              </a:rPr>
              <a:t> </a:t>
            </a:r>
            <a:r>
              <a:rPr lang="en-US" sz="1400" dirty="0" err="1">
                <a:latin typeface="IBM Plex Sans" panose="020B0503050203000203" pitchFamily="34" charset="0"/>
              </a:rPr>
              <a:t>Natesan</a:t>
            </a:r>
            <a:r>
              <a:rPr lang="en-US" sz="1400" dirty="0">
                <a:latin typeface="IBM Plex Sans" panose="020B0503050203000203" pitchFamily="34" charset="0"/>
              </a:rPr>
              <a:t> Ramamurthy, John Richards, </a:t>
            </a:r>
            <a:r>
              <a:rPr lang="en-US" sz="1400" dirty="0" err="1">
                <a:latin typeface="IBM Plex Sans" panose="020B0503050203000203" pitchFamily="34" charset="0"/>
              </a:rPr>
              <a:t>Diptikalyan</a:t>
            </a:r>
            <a:r>
              <a:rPr lang="en-US" sz="1400" dirty="0">
                <a:latin typeface="IBM Plex Sans" panose="020B0503050203000203" pitchFamily="34" charset="0"/>
              </a:rPr>
              <a:t> </a:t>
            </a:r>
            <a:r>
              <a:rPr lang="en-US" sz="1400" dirty="0" err="1">
                <a:latin typeface="IBM Plex Sans" panose="020B0503050203000203" pitchFamily="34" charset="0"/>
              </a:rPr>
              <a:t>Saha</a:t>
            </a:r>
            <a:r>
              <a:rPr lang="en-US" sz="1400" dirty="0">
                <a:latin typeface="IBM Plex Sans" panose="020B0503050203000203" pitchFamily="34" charset="0"/>
              </a:rPr>
              <a:t>, </a:t>
            </a:r>
            <a:r>
              <a:rPr lang="en-US" sz="1400" dirty="0" err="1">
                <a:latin typeface="IBM Plex Sans" panose="020B0503050203000203" pitchFamily="34" charset="0"/>
              </a:rPr>
              <a:t>Prasanna</a:t>
            </a:r>
            <a:r>
              <a:rPr lang="en-US" sz="1400" dirty="0">
                <a:latin typeface="IBM Plex Sans" panose="020B0503050203000203" pitchFamily="34" charset="0"/>
              </a:rPr>
              <a:t> </a:t>
            </a:r>
            <a:r>
              <a:rPr lang="en-US" sz="1400" dirty="0" err="1">
                <a:latin typeface="IBM Plex Sans" panose="020B0503050203000203" pitchFamily="34" charset="0"/>
              </a:rPr>
              <a:t>Sattigeri</a:t>
            </a:r>
            <a:r>
              <a:rPr lang="en-US" sz="1400" dirty="0">
                <a:latin typeface="IBM Plex Sans" panose="020B0503050203000203" pitchFamily="34" charset="0"/>
              </a:rPr>
              <a:t>, </a:t>
            </a:r>
            <a:r>
              <a:rPr lang="en-US" sz="1400" dirty="0" err="1">
                <a:latin typeface="IBM Plex Sans" panose="020B0503050203000203" pitchFamily="34" charset="0"/>
              </a:rPr>
              <a:t>Moninder</a:t>
            </a:r>
            <a:r>
              <a:rPr lang="en-US" sz="1400" dirty="0">
                <a:latin typeface="IBM Plex Sans" panose="020B0503050203000203" pitchFamily="34" charset="0"/>
              </a:rPr>
              <a:t> Singh, Kush R. Varshney, </a:t>
            </a:r>
            <a:r>
              <a:rPr lang="en-US" sz="1400" dirty="0" err="1">
                <a:latin typeface="IBM Plex Sans" panose="020B0503050203000203" pitchFamily="34" charset="0"/>
              </a:rPr>
              <a:t>Yunfeng</a:t>
            </a:r>
            <a:r>
              <a:rPr lang="en-US" sz="1400" dirty="0">
                <a:latin typeface="IBM Plex Sans" panose="020B0503050203000203" pitchFamily="34" charset="0"/>
              </a:rPr>
              <a:t> Zhang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64" y="3467188"/>
            <a:ext cx="1532997" cy="10192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6" r="28950"/>
          <a:stretch/>
        </p:blipFill>
        <p:spPr>
          <a:xfrm>
            <a:off x="2958917" y="2907161"/>
            <a:ext cx="852018" cy="6755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39" y="4160550"/>
            <a:ext cx="1193625" cy="7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0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E79E5C-5449-8B45-BB64-42697C386D40}"/>
              </a:ext>
            </a:extLst>
          </p:cNvPr>
          <p:cNvSpPr/>
          <p:nvPr/>
        </p:nvSpPr>
        <p:spPr>
          <a:xfrm>
            <a:off x="4337732" y="0"/>
            <a:ext cx="4806267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2233246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AI Fairness 360</a:t>
            </a:r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9FDA67C-3890-B943-ADAA-6EDB3CF3BB37}"/>
              </a:ext>
            </a:extLst>
          </p:cNvPr>
          <p:cNvSpPr txBox="1">
            <a:spLocks/>
          </p:cNvSpPr>
          <p:nvPr/>
        </p:nvSpPr>
        <p:spPr bwMode="auto">
          <a:xfrm>
            <a:off x="4681694" y="146303"/>
            <a:ext cx="2575905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prstClr val="white"/>
                </a:solidFill>
                <a:latin typeface="IBM Plex Sans" panose="020B0503050203000203" pitchFamily="34" charset="77"/>
              </a:rPr>
              <a:t>Agenda</a:t>
            </a:r>
            <a:endParaRPr lang="en-US" sz="1800" kern="0" dirty="0">
              <a:solidFill>
                <a:prstClr val="white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081428-35A1-F54F-A6B2-430A37E057DA}"/>
              </a:ext>
            </a:extLst>
          </p:cNvPr>
          <p:cNvSpPr txBox="1">
            <a:spLocks/>
          </p:cNvSpPr>
          <p:nvPr/>
        </p:nvSpPr>
        <p:spPr>
          <a:xfrm>
            <a:off x="4624010" y="602900"/>
            <a:ext cx="4354390" cy="318847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Trustworthy machine learning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Algorithmic Fairness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AI Fairness 360 Toolkit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b="1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Which fairness metric?</a:t>
            </a: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Which bias mitigation algorithm?</a:t>
            </a:r>
            <a:endParaRPr lang="en-US" altLang="en-US" sz="1400" dirty="0" smtClean="0">
              <a:solidFill>
                <a:srgbClr val="E7E6E6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292" t="16518" r="3307" b="17410"/>
          <a:stretch/>
        </p:blipFill>
        <p:spPr>
          <a:xfrm>
            <a:off x="309645" y="732500"/>
            <a:ext cx="3564000" cy="1965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9134" t="14698" r="3071" b="16711"/>
          <a:stretch/>
        </p:blipFill>
        <p:spPr>
          <a:xfrm>
            <a:off x="228600" y="2959200"/>
            <a:ext cx="3726091" cy="212054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2793600"/>
            <a:ext cx="3822850" cy="240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81694" y="3620473"/>
            <a:ext cx="345639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Please join the Slack community</a:t>
            </a:r>
            <a:b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http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0"/>
              </a:rPr>
              <a:t>://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aif360.mybluemix.net/community</a:t>
            </a:r>
          </a:p>
        </p:txBody>
      </p:sp>
    </p:spTree>
    <p:extLst>
      <p:ext uri="{BB962C8B-B14F-4D97-AF65-F5344CB8AC3E}">
        <p14:creationId xmlns:p14="http://schemas.microsoft.com/office/powerpoint/2010/main" val="9784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599" y="146304"/>
            <a:ext cx="6407331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Appropriateness of AIF360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Fairness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is a multifaceted, context-dependent social construct that defies simple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definition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The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metrics and algorithms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clearly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do not capture the full scope of fairness in all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situations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The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toolkit should only be used in a very limited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setting: allocation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or risk assessment problems with well-defined protected attributes in which one would like to have some sort of statistical or mathematical notion of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sameness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Only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a starting point to a broader discussion among multiple stakeholders on overall decision making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workflows</a:t>
            </a:r>
            <a:endParaRPr lang="en-US" sz="1400" dirty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3793720"/>
            <a:ext cx="33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172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60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Definition dilemma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99" y="997864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7797599" y="4414008"/>
            <a:ext cx="1260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(Narayanan, 2018)</a:t>
            </a:r>
            <a:endParaRPr lang="en-US" sz="1000" dirty="0">
              <a:solidFill>
                <a:srgbClr val="0070C0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58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60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Confusion matrix confusion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236" t="36256" r="32914" b="27628"/>
          <a:stretch/>
        </p:blipFill>
        <p:spPr>
          <a:xfrm>
            <a:off x="79497" y="1360800"/>
            <a:ext cx="8940004" cy="31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9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60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Worldview bewilderment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898" t="49274" r="21732" b="21750"/>
          <a:stretch/>
        </p:blipFill>
        <p:spPr>
          <a:xfrm>
            <a:off x="180661" y="1619389"/>
            <a:ext cx="8761739" cy="2405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7293601" y="4414008"/>
            <a:ext cx="176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(</a:t>
            </a:r>
            <a:r>
              <a:rPr lang="en-US" sz="1000" dirty="0" err="1" smtClean="0">
                <a:solidFill>
                  <a:srgbClr val="0070C0"/>
                </a:solidFill>
                <a:latin typeface="IBM Plex Sans" panose="020B0503050203000203" pitchFamily="34" charset="77"/>
              </a:rPr>
              <a:t>Yeom</a:t>
            </a:r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 and </a:t>
            </a:r>
            <a:r>
              <a:rPr lang="en-US" sz="1000" dirty="0" err="1" smtClean="0">
                <a:solidFill>
                  <a:srgbClr val="0070C0"/>
                </a:solidFill>
                <a:latin typeface="IBM Plex Sans" panose="020B0503050203000203" pitchFamily="34" charset="77"/>
              </a:rPr>
              <a:t>Tschantz</a:t>
            </a:r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, 2018)</a:t>
            </a:r>
            <a:endParaRPr lang="en-US" sz="1000" dirty="0">
              <a:solidFill>
                <a:srgbClr val="0070C0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874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599" y="146304"/>
            <a:ext cx="6407331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Consideration 1: Individual, group, or both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3793720"/>
            <a:ext cx="33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291" t="48994" r="48032" b="19930"/>
          <a:stretch/>
        </p:blipFill>
        <p:spPr>
          <a:xfrm>
            <a:off x="566907" y="827592"/>
            <a:ext cx="3286784" cy="17582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9370" t="45914" r="45512" b="13211"/>
          <a:stretch/>
        </p:blipFill>
        <p:spPr>
          <a:xfrm>
            <a:off x="2694256" y="2770912"/>
            <a:ext cx="3532309" cy="23126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9370" t="15678" r="46535" b="52546"/>
          <a:stretch/>
        </p:blipFill>
        <p:spPr>
          <a:xfrm>
            <a:off x="5022358" y="787987"/>
            <a:ext cx="3429412" cy="17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60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Consideration 2: Data vs. model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000" t="10512" r="44956" b="53623"/>
          <a:stretch/>
        </p:blipFill>
        <p:spPr>
          <a:xfrm>
            <a:off x="228600" y="811031"/>
            <a:ext cx="4064764" cy="2213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9348" t="30403" r="55580" b="59291"/>
          <a:stretch/>
        </p:blipFill>
        <p:spPr>
          <a:xfrm>
            <a:off x="228600" y="3163391"/>
            <a:ext cx="2751152" cy="6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7898" t="9534" r="44904" b="45666"/>
          <a:stretch/>
        </p:blipFill>
        <p:spPr>
          <a:xfrm>
            <a:off x="4445807" y="811031"/>
            <a:ext cx="4272148" cy="2894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9304" t="60135" r="55479" b="29198"/>
          <a:stretch/>
        </p:blipFill>
        <p:spPr>
          <a:xfrm>
            <a:off x="4581304" y="3814169"/>
            <a:ext cx="2884971" cy="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8562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Consideration 3</a:t>
            </a:r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: </a:t>
            </a:r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What </a:t>
            </a:r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you see is what you get vs. </a:t>
            </a:r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we’re all equal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132" y="657134"/>
            <a:ext cx="8643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IBM Plex Sans Condensed" panose="020B0506050203000203" pitchFamily="34" charset="0"/>
              </a:rPr>
              <a:t>WYSIWYG in </a:t>
            </a:r>
            <a:r>
              <a:rPr lang="en-US" u="sng" dirty="0">
                <a:latin typeface="IBM Plex Sans Condensed" panose="020B0506050203000203" pitchFamily="34" charset="0"/>
              </a:rPr>
              <a:t>a College Admissions Decision</a:t>
            </a:r>
          </a:p>
          <a:p>
            <a:r>
              <a:rPr lang="en-US" dirty="0">
                <a:latin typeface="IBM Plex Sans Condensed" panose="020B0506050203000203" pitchFamily="34" charset="0"/>
              </a:rPr>
              <a:t>In the college admissions setting, </a:t>
            </a:r>
            <a:r>
              <a:rPr lang="en-US" dirty="0" smtClean="0">
                <a:latin typeface="IBM Plex Sans Condensed" panose="020B0506050203000203" pitchFamily="34" charset="0"/>
              </a:rPr>
              <a:t>the WYSIWYG is </a:t>
            </a:r>
            <a:r>
              <a:rPr lang="en-US" dirty="0">
                <a:latin typeface="IBM Plex Sans Condensed" panose="020B0506050203000203" pitchFamily="34" charset="0"/>
              </a:rPr>
              <a:t>the assumption that features like SAT scores and </a:t>
            </a:r>
            <a:r>
              <a:rPr lang="en-US" dirty="0" smtClean="0">
                <a:latin typeface="IBM Plex Sans Condensed" panose="020B0506050203000203" pitchFamily="34" charset="0"/>
              </a:rPr>
              <a:t>high-school </a:t>
            </a:r>
            <a:r>
              <a:rPr lang="en-US" dirty="0">
                <a:latin typeface="IBM Plex Sans Condensed" panose="020B0506050203000203" pitchFamily="34" charset="0"/>
              </a:rPr>
              <a:t>GPA (which are observed) correlate well with the applicant’s ability to succeed (a property of </a:t>
            </a:r>
            <a:r>
              <a:rPr lang="en-US" dirty="0" smtClean="0">
                <a:latin typeface="IBM Plex Sans Condensed" panose="020B0506050203000203" pitchFamily="34" charset="0"/>
              </a:rPr>
              <a:t>the construct </a:t>
            </a:r>
            <a:r>
              <a:rPr lang="en-US" dirty="0">
                <a:latin typeface="IBM Plex Sans Condensed" panose="020B0506050203000203" pitchFamily="34" charset="0"/>
              </a:rPr>
              <a:t>space). More precisely, it assumes that there is some way to use a combination of these scores </a:t>
            </a:r>
            <a:r>
              <a:rPr lang="en-US" dirty="0" smtClean="0">
                <a:latin typeface="IBM Plex Sans Condensed" panose="020B0506050203000203" pitchFamily="34" charset="0"/>
              </a:rPr>
              <a:t>to correctly </a:t>
            </a:r>
            <a:r>
              <a:rPr lang="en-US" dirty="0">
                <a:latin typeface="IBM Plex Sans Condensed" panose="020B0506050203000203" pitchFamily="34" charset="0"/>
              </a:rPr>
              <a:t>compare true applicant ability</a:t>
            </a:r>
            <a:r>
              <a:rPr lang="en-US" dirty="0" smtClean="0">
                <a:latin typeface="IBM Plex Sans Condensed" panose="020B0506050203000203" pitchFamily="34" charset="0"/>
              </a:rPr>
              <a:t>. </a:t>
            </a:r>
            <a:r>
              <a:rPr lang="en-US" dirty="0" smtClean="0">
                <a:solidFill>
                  <a:srgbClr val="5B9BD5"/>
                </a:solidFill>
                <a:latin typeface="IBM Plex Sans Condensed" panose="020B0506050203000203" pitchFamily="34" charset="0"/>
              </a:rPr>
              <a:t>→ average odds difference</a:t>
            </a:r>
            <a:endParaRPr lang="en-US" dirty="0">
              <a:solidFill>
                <a:srgbClr val="5B9BD5"/>
              </a:solidFill>
              <a:latin typeface="IBM Plex Sans Condensed" panose="020B0506050203000203" pitchFamily="34" charset="0"/>
            </a:endParaRPr>
          </a:p>
          <a:p>
            <a:endParaRPr lang="en-US" dirty="0">
              <a:latin typeface="IBM Plex Sans Condensed" panose="020B050605020300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132" y="2509828"/>
            <a:ext cx="8643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IBM Plex Sans Condensed" panose="020B0506050203000203" pitchFamily="34" charset="0"/>
              </a:rPr>
              <a:t>WAE in a College Admissions Decision</a:t>
            </a:r>
          </a:p>
          <a:p>
            <a:r>
              <a:rPr lang="en-US" dirty="0" smtClean="0">
                <a:latin typeface="IBM Plex Sans Condensed" panose="020B0506050203000203" pitchFamily="34" charset="0"/>
              </a:rPr>
              <a:t>In </a:t>
            </a:r>
            <a:r>
              <a:rPr lang="en-US" dirty="0">
                <a:latin typeface="IBM Plex Sans Condensed" panose="020B0506050203000203" pitchFamily="34" charset="0"/>
              </a:rPr>
              <a:t>the college admissions setting, </a:t>
            </a:r>
            <a:r>
              <a:rPr lang="en-US" dirty="0" smtClean="0">
                <a:latin typeface="IBM Plex Sans Condensed" panose="020B0506050203000203" pitchFamily="34" charset="0"/>
              </a:rPr>
              <a:t>the WAE asserts </a:t>
            </a:r>
            <a:r>
              <a:rPr lang="en-US" dirty="0">
                <a:latin typeface="IBM Plex Sans Condensed" panose="020B0506050203000203" pitchFamily="34" charset="0"/>
              </a:rPr>
              <a:t>that all groups will have almost the same </a:t>
            </a:r>
            <a:r>
              <a:rPr lang="en-US" dirty="0" smtClean="0">
                <a:latin typeface="IBM Plex Sans Condensed" panose="020B0506050203000203" pitchFamily="34" charset="0"/>
              </a:rPr>
              <a:t>distribution in </a:t>
            </a:r>
            <a:r>
              <a:rPr lang="en-US" dirty="0">
                <a:latin typeface="IBM Plex Sans Condensed" panose="020B0506050203000203" pitchFamily="34" charset="0"/>
              </a:rPr>
              <a:t>the construct space of intrinsic abilities, such as grit or intelligence, chosen as important inputs to </a:t>
            </a:r>
            <a:r>
              <a:rPr lang="en-US" dirty="0" smtClean="0">
                <a:latin typeface="IBM Plex Sans Condensed" panose="020B0506050203000203" pitchFamily="34" charset="0"/>
              </a:rPr>
              <a:t>the decision </a:t>
            </a:r>
            <a:r>
              <a:rPr lang="en-US" dirty="0">
                <a:latin typeface="IBM Plex Sans Condensed" panose="020B0506050203000203" pitchFamily="34" charset="0"/>
              </a:rPr>
              <a:t>making process. In the example of SAT scores, given above, this would mean that we </a:t>
            </a:r>
            <a:r>
              <a:rPr lang="en-US" dirty="0" smtClean="0">
                <a:latin typeface="IBM Plex Sans Condensed" panose="020B0506050203000203" pitchFamily="34" charset="0"/>
              </a:rPr>
              <a:t>assume the </a:t>
            </a:r>
            <a:r>
              <a:rPr lang="en-US" dirty="0">
                <a:latin typeface="IBM Plex Sans Condensed" panose="020B0506050203000203" pitchFamily="34" charset="0"/>
              </a:rPr>
              <a:t>structural bias of these scores apparent in the observed space is not representative of a </a:t>
            </a:r>
            <a:r>
              <a:rPr lang="en-US" dirty="0" smtClean="0">
                <a:latin typeface="IBM Plex Sans Condensed" panose="020B0506050203000203" pitchFamily="34" charset="0"/>
              </a:rPr>
              <a:t>distributional difference </a:t>
            </a:r>
            <a:r>
              <a:rPr lang="en-US" dirty="0">
                <a:latin typeface="IBM Plex Sans Condensed" panose="020B0506050203000203" pitchFamily="34" charset="0"/>
              </a:rPr>
              <a:t>in the construct space</a:t>
            </a:r>
            <a:r>
              <a:rPr lang="en-US" dirty="0" smtClean="0">
                <a:latin typeface="IBM Plex Sans Condensed" panose="020B0506050203000203" pitchFamily="34" charset="0"/>
              </a:rPr>
              <a:t>. </a:t>
            </a:r>
            <a:r>
              <a:rPr lang="en-US" dirty="0">
                <a:solidFill>
                  <a:srgbClr val="5B9BD5"/>
                </a:solidFill>
                <a:latin typeface="IBM Plex Sans Condensed" panose="020B0506050203000203" pitchFamily="34" charset="0"/>
              </a:rPr>
              <a:t>→ </a:t>
            </a:r>
            <a:r>
              <a:rPr lang="en-US" dirty="0" smtClean="0">
                <a:solidFill>
                  <a:srgbClr val="5B9BD5"/>
                </a:solidFill>
                <a:latin typeface="IBM Plex Sans Condensed" panose="020B0506050203000203" pitchFamily="34" charset="0"/>
              </a:rPr>
              <a:t>disparate impact, statistical parity difference</a:t>
            </a:r>
            <a:endParaRPr lang="en-US" dirty="0">
              <a:solidFill>
                <a:srgbClr val="5B9BD5"/>
              </a:solidFill>
              <a:latin typeface="IBM Plex Sans Condensed" panose="020B0506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7293601" y="4414008"/>
            <a:ext cx="176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(</a:t>
            </a:r>
            <a:r>
              <a:rPr lang="en-US" sz="1000" dirty="0" err="1" smtClean="0">
                <a:solidFill>
                  <a:srgbClr val="0070C0"/>
                </a:solidFill>
                <a:latin typeface="IBM Plex Sans" panose="020B0503050203000203" pitchFamily="34" charset="77"/>
              </a:rPr>
              <a:t>Friedler</a:t>
            </a:r>
            <a:r>
              <a:rPr lang="en-US" sz="1000" dirty="0" smtClean="0">
                <a:solidFill>
                  <a:srgbClr val="0070C0"/>
                </a:solidFill>
                <a:latin typeface="IBM Plex Sans" panose="020B0503050203000203" pitchFamily="34" charset="77"/>
              </a:rPr>
              <a:t> et al., 2016)</a:t>
            </a:r>
            <a:endParaRPr lang="en-US" sz="1000" dirty="0">
              <a:solidFill>
                <a:srgbClr val="0070C0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8562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Aequitas fairness tree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>
          <a:xfrm>
            <a:off x="228600" y="602901"/>
            <a:ext cx="7977600" cy="4547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24280"/>
            <a:ext cx="307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IBM Plex Sans Condensed Light" panose="020B0406050203000203" pitchFamily="34" charset="0"/>
              </a:rPr>
              <a:t>http://aequitas.dssg.io/static/images/metrictree.png</a:t>
            </a:r>
          </a:p>
        </p:txBody>
      </p:sp>
    </p:spTree>
    <p:extLst>
      <p:ext uri="{BB962C8B-B14F-4D97-AF65-F5344CB8AC3E}">
        <p14:creationId xmlns:p14="http://schemas.microsoft.com/office/powerpoint/2010/main" val="258623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5773668" cy="959358"/>
          </a:xfrm>
        </p:spPr>
        <p:txBody>
          <a:bodyPr/>
          <a:lstStyle/>
          <a:p>
            <a:r>
              <a:rPr lang="en-US" sz="2000" b="1" dirty="0" smtClean="0">
                <a:latin typeface="IBM Plex Sans" panose="020B0503050203000203" pitchFamily="34" charset="0"/>
              </a:rPr>
              <a:t>Trust</a:t>
            </a:r>
            <a:endParaRPr lang="en-US" sz="2000" b="1" dirty="0">
              <a:latin typeface="IBM Plex Sans" panose="020B050305020300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39" y="372576"/>
            <a:ext cx="5876338" cy="41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8562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Consideration 4: Ratios vs. differences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0" y="980171"/>
            <a:ext cx="4218840" cy="41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3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E79E5C-5449-8B45-BB64-42697C386D40}"/>
              </a:ext>
            </a:extLst>
          </p:cNvPr>
          <p:cNvSpPr/>
          <p:nvPr/>
        </p:nvSpPr>
        <p:spPr>
          <a:xfrm>
            <a:off x="4337732" y="0"/>
            <a:ext cx="4806267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2233246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AI Fairness 360</a:t>
            </a:r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9FDA67C-3890-B943-ADAA-6EDB3CF3BB37}"/>
              </a:ext>
            </a:extLst>
          </p:cNvPr>
          <p:cNvSpPr txBox="1">
            <a:spLocks/>
          </p:cNvSpPr>
          <p:nvPr/>
        </p:nvSpPr>
        <p:spPr bwMode="auto">
          <a:xfrm>
            <a:off x="4681694" y="146303"/>
            <a:ext cx="2575905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prstClr val="white"/>
                </a:solidFill>
                <a:latin typeface="IBM Plex Sans" panose="020B0503050203000203" pitchFamily="34" charset="77"/>
              </a:rPr>
              <a:t>Agenda</a:t>
            </a:r>
            <a:endParaRPr lang="en-US" sz="1800" kern="0" dirty="0">
              <a:solidFill>
                <a:prstClr val="white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081428-35A1-F54F-A6B2-430A37E057DA}"/>
              </a:ext>
            </a:extLst>
          </p:cNvPr>
          <p:cNvSpPr txBox="1">
            <a:spLocks/>
          </p:cNvSpPr>
          <p:nvPr/>
        </p:nvSpPr>
        <p:spPr>
          <a:xfrm>
            <a:off x="4624010" y="602900"/>
            <a:ext cx="4354390" cy="318847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Trustworthy machine learning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Algorithmic Fairness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AI Fairness 360 Toolkit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Which fairness metric?</a:t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</a:br>
            <a:r>
              <a:rPr lang="en-US" altLang="en-US" sz="1400" b="1" kern="0" dirty="0" smtClean="0">
                <a:solidFill>
                  <a:srgbClr val="E7E6E6"/>
                </a:solidFill>
                <a:latin typeface="IBM Plex Sans" panose="020B0503050203000203" pitchFamily="34" charset="77"/>
              </a:rPr>
              <a:t>Which bias mitigation algorithm?</a:t>
            </a:r>
            <a:endParaRPr lang="en-US" altLang="en-US" sz="1400" b="1" dirty="0" smtClean="0">
              <a:solidFill>
                <a:srgbClr val="E7E6E6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292" t="16518" r="3307" b="17410"/>
          <a:stretch/>
        </p:blipFill>
        <p:spPr>
          <a:xfrm>
            <a:off x="309645" y="732500"/>
            <a:ext cx="3564000" cy="1965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9134" t="14698" r="3071" b="16711"/>
          <a:stretch/>
        </p:blipFill>
        <p:spPr>
          <a:xfrm>
            <a:off x="228600" y="2959200"/>
            <a:ext cx="3726091" cy="212054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2793600"/>
            <a:ext cx="3822850" cy="240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81694" y="3620473"/>
            <a:ext cx="345639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Please join the Slack community</a:t>
            </a:r>
            <a:b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http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0"/>
              </a:rPr>
              <a:t>://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aif360.mybluemix.net/community</a:t>
            </a:r>
          </a:p>
        </p:txBody>
      </p:sp>
    </p:spTree>
    <p:extLst>
      <p:ext uri="{BB962C8B-B14F-4D97-AF65-F5344CB8AC3E}">
        <p14:creationId xmlns:p14="http://schemas.microsoft.com/office/powerpoint/2010/main" val="388727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60786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Lots of different algorithms – Which to choose?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046" t="24833" r="14961" b="23989"/>
          <a:stretch/>
        </p:blipFill>
        <p:spPr>
          <a:xfrm>
            <a:off x="78764" y="741601"/>
            <a:ext cx="8941470" cy="40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58770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Three categories of bias mitigation algorithms</a:t>
            </a: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Pre-processing algorithm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–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a bias mitigation algorithm that is applied to training data</a:t>
            </a:r>
            <a:endParaRPr lang="en-US" sz="1400" b="1" dirty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In-processing </a:t>
            </a:r>
            <a:r>
              <a:rPr lang="en-US" sz="1400" b="1" dirty="0">
                <a:solidFill>
                  <a:prstClr val="black"/>
                </a:solidFill>
                <a:latin typeface="IBM Plex Sans" panose="020B0503050203000203" pitchFamily="34" charset="77"/>
              </a:rPr>
              <a:t>algorithm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 – a bias mitigation algorithm that is applied to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a model during its training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Post-processing algorithm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 – a bias mitigation algorithm that is applied to predicted labels</a:t>
            </a:r>
          </a:p>
          <a:p>
            <a:endParaRPr lang="en-US" sz="1400" dirty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The choice among algorithm categories can partially be made based on the user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persona’s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ability to intervene at different parts of a machine learning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pipeline.</a:t>
            </a:r>
          </a:p>
          <a:p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If the user is allowed to modify the training data, then pre-processing can be used.  </a:t>
            </a:r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If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the user is allowed to change the learning algorithm, then in-processing can be used.  </a:t>
            </a:r>
            <a:endParaRPr lang="en-US" sz="1400" dirty="0" smtClean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If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the user can only treat the learned model as a black box without any ability to modify the training data or learning algorithm, then only post-processing can be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used.</a:t>
            </a:r>
          </a:p>
        </p:txBody>
      </p:sp>
    </p:spTree>
    <p:extLst>
      <p:ext uri="{BB962C8B-B14F-4D97-AF65-F5344CB8AC3E}">
        <p14:creationId xmlns:p14="http://schemas.microsoft.com/office/powerpoint/2010/main" val="219781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58770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Pre-processing if possible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AIF360 recommends the earliest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mitigation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category in the pipeline that the user has permission to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apply.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Most flexibility.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Most opportunity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to correct bias as much as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possible.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Multiple stages of mitigation are possible, but perhaps overkill.</a:t>
            </a:r>
          </a:p>
        </p:txBody>
      </p:sp>
    </p:spTree>
    <p:extLst>
      <p:ext uri="{BB962C8B-B14F-4D97-AF65-F5344CB8AC3E}">
        <p14:creationId xmlns:p14="http://schemas.microsoft.com/office/powerpoint/2010/main" val="273653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5877000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 smtClean="0">
                <a:solidFill>
                  <a:srgbClr val="5B9BD5"/>
                </a:solidFill>
                <a:latin typeface="IBM Plex Sans" panose="020B0503050203000203" pitchFamily="34" charset="77"/>
              </a:rPr>
              <a:t>No free lunch</a:t>
            </a:r>
            <a:endParaRPr lang="en-US" sz="2000" b="1" kern="0" dirty="0">
              <a:solidFill>
                <a:srgbClr val="5B9BD5"/>
              </a:solidFill>
              <a:latin typeface="IBM Plex Sans" panose="020B0503050203000203" pitchFamily="34" charset="77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="" xmlns:a16="http://schemas.microsoft.com/office/drawing/2014/main" id="{01A4317A-82F5-C241-98CD-BD8F2C0C5C0A}"/>
              </a:ext>
            </a:extLst>
          </p:cNvPr>
          <p:cNvSpPr txBox="1">
            <a:spLocks/>
          </p:cNvSpPr>
          <p:nvPr/>
        </p:nvSpPr>
        <p:spPr>
          <a:xfrm>
            <a:off x="228600" y="741601"/>
            <a:ext cx="8641799" cy="3941526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‘No free lunch theorem’ of machine learning generalization accuracy: there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is no one best algorithm independent of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dataset.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Same thing for fairness metrics.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Also, some algorithms are matched to certain specific fairness metrics.</a:t>
            </a:r>
          </a:p>
          <a:p>
            <a:endParaRPr lang="en-US" sz="1400" dirty="0">
              <a:solidFill>
                <a:prstClr val="black"/>
              </a:solidFill>
              <a:latin typeface="IBM Plex Sans" panose="020B0503050203000203" pitchFamily="34" charset="77"/>
            </a:endParaRPr>
          </a:p>
          <a:p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If possible,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test all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algorithms from all permissible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categories.</a:t>
            </a:r>
            <a:b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</a:b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	Straightforward due to unified architecture of AIF360.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The 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77"/>
              </a:rPr>
              <a:t>ultimate performance depends on dataset 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characteristics.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Correlation between different fairness metrics.</a:t>
            </a:r>
            <a:b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</a:b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77"/>
              </a:rPr>
              <a:t>	Even an algorithm designed for one fairness metric may do well on another one of interest.</a:t>
            </a:r>
          </a:p>
        </p:txBody>
      </p:sp>
    </p:spTree>
    <p:extLst>
      <p:ext uri="{BB962C8B-B14F-4D97-AF65-F5344CB8AC3E}">
        <p14:creationId xmlns:p14="http://schemas.microsoft.com/office/powerpoint/2010/main" val="30055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E79E5C-5449-8B45-BB64-42697C386D40}"/>
              </a:ext>
            </a:extLst>
          </p:cNvPr>
          <p:cNvSpPr/>
          <p:nvPr/>
        </p:nvSpPr>
        <p:spPr>
          <a:xfrm>
            <a:off x="4337732" y="0"/>
            <a:ext cx="4806267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10712DD5-F1B7-1B46-8296-F198ACB0A524}"/>
              </a:ext>
            </a:extLst>
          </p:cNvPr>
          <p:cNvSpPr txBox="1">
            <a:spLocks/>
          </p:cNvSpPr>
          <p:nvPr/>
        </p:nvSpPr>
        <p:spPr bwMode="auto">
          <a:xfrm>
            <a:off x="228600" y="146304"/>
            <a:ext cx="2233246" cy="4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kern="0" dirty="0">
                <a:solidFill>
                  <a:srgbClr val="5B9BD5"/>
                </a:solidFill>
                <a:latin typeface="IBM Plex Sans" panose="020B0503050203000203" pitchFamily="34" charset="77"/>
              </a:rPr>
              <a:t>AI Fairness 360</a:t>
            </a:r>
            <a:r>
              <a:rPr lang="en-US" sz="1800" kern="0" dirty="0">
                <a:latin typeface="IBM Plex Sans" panose="020B0503050203000203" pitchFamily="34" charset="77"/>
              </a:rPr>
              <a:t/>
            </a:r>
            <a:br>
              <a:rPr lang="en-US" sz="1800" kern="0" dirty="0">
                <a:latin typeface="IBM Plex Sans" panose="020B0503050203000203" pitchFamily="34" charset="77"/>
              </a:rPr>
            </a:br>
            <a:endParaRPr lang="en-US" sz="1800" kern="0" dirty="0">
              <a:latin typeface="IBM Plex Sans" panose="020B050305020300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081428-35A1-F54F-A6B2-430A37E057DA}"/>
              </a:ext>
            </a:extLst>
          </p:cNvPr>
          <p:cNvSpPr txBox="1">
            <a:spLocks/>
          </p:cNvSpPr>
          <p:nvPr/>
        </p:nvSpPr>
        <p:spPr>
          <a:xfrm>
            <a:off x="4624010" y="602900"/>
            <a:ext cx="4354390" cy="318847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kern="0" dirty="0">
                <a:latin typeface="IBM Plex Sans" panose="020B0503050203000203" pitchFamily="34" charset="77"/>
              </a:rPr>
              <a:t>http://aif360.mybluemix.net</a:t>
            </a:r>
            <a:br>
              <a:rPr lang="en-US" altLang="en-US" sz="1400" kern="0" dirty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>https</a:t>
            </a:r>
            <a:r>
              <a:rPr lang="en-US" altLang="en-US" sz="1400" kern="0" dirty="0">
                <a:latin typeface="IBM Plex Sans" panose="020B0503050203000203" pitchFamily="34" charset="77"/>
              </a:rPr>
              <a:t>://github.com/ibm/aif360</a:t>
            </a:r>
            <a:br>
              <a:rPr lang="en-US" altLang="en-US" sz="1400" kern="0" dirty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/>
            </a:r>
            <a:br>
              <a:rPr lang="en-US" altLang="en-US" sz="1400" kern="0" dirty="0" smtClean="0">
                <a:latin typeface="IBM Plex Sans" panose="020B0503050203000203" pitchFamily="34" charset="77"/>
              </a:rPr>
            </a:br>
            <a:r>
              <a:rPr lang="en-US" altLang="en-US" sz="1400" kern="0" dirty="0" smtClean="0">
                <a:latin typeface="IBM Plex Sans" panose="020B0503050203000203" pitchFamily="34" charset="77"/>
              </a:rPr>
              <a:t>https</a:t>
            </a:r>
            <a:r>
              <a:rPr lang="en-US" altLang="en-US" sz="1400" kern="0" dirty="0">
                <a:latin typeface="IBM Plex Sans" panose="020B0503050203000203" pitchFamily="34" charset="77"/>
              </a:rPr>
              <a:t>://pypi.org/project/aif360</a:t>
            </a:r>
            <a:endParaRPr lang="en-US" altLang="en-US" sz="1400" kern="0" dirty="0"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292" t="16518" r="3307" b="17410"/>
          <a:stretch/>
        </p:blipFill>
        <p:spPr>
          <a:xfrm>
            <a:off x="309645" y="732500"/>
            <a:ext cx="3564000" cy="1965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9134" t="14698" r="3071" b="16711"/>
          <a:stretch/>
        </p:blipFill>
        <p:spPr>
          <a:xfrm>
            <a:off x="228600" y="2959200"/>
            <a:ext cx="3726091" cy="212054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" y="2793600"/>
            <a:ext cx="3822850" cy="240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81694" y="3620473"/>
            <a:ext cx="3456395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Please join the Slack community</a:t>
            </a:r>
            <a:b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http</a:t>
            </a:r>
            <a:r>
              <a:rPr lang="en-US" sz="1400" dirty="0">
                <a:solidFill>
                  <a:prstClr val="black"/>
                </a:solidFill>
                <a:latin typeface="IBM Plex Sans" panose="020B0503050203000203" pitchFamily="34" charset="0"/>
              </a:rPr>
              <a:t>://</a:t>
            </a:r>
            <a:r>
              <a:rPr lang="en-US" sz="1400" dirty="0" smtClean="0">
                <a:solidFill>
                  <a:prstClr val="black"/>
                </a:solidFill>
                <a:latin typeface="IBM Plex Sans" panose="020B0503050203000203" pitchFamily="34" charset="0"/>
              </a:rPr>
              <a:t>aif360.mybluemix.net/community</a:t>
            </a:r>
          </a:p>
        </p:txBody>
      </p:sp>
    </p:spTree>
    <p:extLst>
      <p:ext uri="{BB962C8B-B14F-4D97-AF65-F5344CB8AC3E}">
        <p14:creationId xmlns:p14="http://schemas.microsoft.com/office/powerpoint/2010/main" val="57906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6756851" cy="959358"/>
          </a:xfrm>
        </p:spPr>
        <p:txBody>
          <a:bodyPr/>
          <a:lstStyle/>
          <a:p>
            <a:r>
              <a:rPr lang="en-US" sz="2000" b="1" dirty="0" smtClean="0">
                <a:latin typeface="IBM Plex Sans" panose="020B0503050203000203" pitchFamily="34" charset="0"/>
              </a:rPr>
              <a:t>ICML’s Definition</a:t>
            </a:r>
            <a:endParaRPr lang="en-US" sz="2000" b="1" dirty="0"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186" t="14631" r="33761" b="28732"/>
          <a:stretch/>
        </p:blipFill>
        <p:spPr>
          <a:xfrm>
            <a:off x="228600" y="801111"/>
            <a:ext cx="4054109" cy="39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6756851" cy="959358"/>
          </a:xfrm>
        </p:spPr>
        <p:txBody>
          <a:bodyPr/>
          <a:lstStyle/>
          <a:p>
            <a:r>
              <a:rPr lang="en-US" sz="2000" b="1" dirty="0" smtClean="0">
                <a:latin typeface="IBM Plex Sans" panose="020B0503050203000203" pitchFamily="34" charset="0"/>
              </a:rPr>
              <a:t>European Commission’s Definition</a:t>
            </a:r>
            <a:endParaRPr lang="en-US" sz="2000" b="1" dirty="0">
              <a:latin typeface="IBM Plex Sans" panose="020B050305020300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629" t="50737" r="7876" b="33452"/>
          <a:stretch/>
        </p:blipFill>
        <p:spPr>
          <a:xfrm>
            <a:off x="254995" y="3095203"/>
            <a:ext cx="8660405" cy="922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2124" t="11328" r="30841" b="3835"/>
          <a:stretch/>
        </p:blipFill>
        <p:spPr>
          <a:xfrm>
            <a:off x="228600" y="1065025"/>
            <a:ext cx="1403591" cy="18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5773668" cy="959358"/>
          </a:xfrm>
        </p:spPr>
        <p:txBody>
          <a:bodyPr/>
          <a:lstStyle/>
          <a:p>
            <a:r>
              <a:rPr lang="en-US" sz="2000" b="1" dirty="0">
                <a:latin typeface="IBM Plex Sans" panose="020B0503050203000203" pitchFamily="34" charset="0"/>
              </a:rPr>
              <a:t>Maslow’s Hierarchy of Needs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52066" y="987804"/>
            <a:ext cx="5333105" cy="3512956"/>
            <a:chOff x="3190875" y="1628775"/>
            <a:chExt cx="5810250" cy="36004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75" y="1628775"/>
              <a:ext cx="5810250" cy="36004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3380763" y="2046914"/>
              <a:ext cx="1493241" cy="1115736"/>
            </a:xfrm>
            <a:prstGeom prst="rect">
              <a:avLst/>
            </a:prstGeom>
            <a:solidFill>
              <a:schemeClr val="bg1"/>
            </a:solidFill>
            <a:ln w="762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649210" y="3095538"/>
              <a:ext cx="931179" cy="333462"/>
            </a:xfrm>
            <a:prstGeom prst="rect">
              <a:avLst/>
            </a:prstGeom>
            <a:solidFill>
              <a:schemeClr val="bg1"/>
            </a:solidFill>
            <a:ln w="762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5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5773668" cy="959358"/>
          </a:xfrm>
        </p:spPr>
        <p:txBody>
          <a:bodyPr/>
          <a:lstStyle/>
          <a:p>
            <a:r>
              <a:rPr lang="en-US" sz="2000" b="1" dirty="0">
                <a:latin typeface="IBM Plex Sans" panose="020B0503050203000203" pitchFamily="34" charset="0"/>
              </a:rPr>
              <a:t>Hierarchy of Needs for AI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67213" y="987804"/>
            <a:ext cx="5333105" cy="3512956"/>
            <a:chOff x="3190875" y="1628775"/>
            <a:chExt cx="5810250" cy="36004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75" y="1628775"/>
              <a:ext cx="5810250" cy="360045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3380763" y="2046914"/>
              <a:ext cx="1493241" cy="1115736"/>
            </a:xfrm>
            <a:prstGeom prst="rect">
              <a:avLst/>
            </a:prstGeom>
            <a:solidFill>
              <a:schemeClr val="bg1"/>
            </a:solidFill>
            <a:ln w="762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649210" y="3095538"/>
              <a:ext cx="931179" cy="333462"/>
            </a:xfrm>
            <a:prstGeom prst="rect">
              <a:avLst/>
            </a:prstGeom>
            <a:solidFill>
              <a:schemeClr val="bg1"/>
            </a:solidFill>
            <a:ln w="762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788405" y="4116800"/>
            <a:ext cx="26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asic accuracy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88405" y="3596748"/>
            <a:ext cx="26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safety and security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88405" y="3115235"/>
            <a:ext cx="26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_Shanghai_template_16x9">
  <a:themeElements>
    <a:clrScheme name="SC_Shanghai_template_16x9 3">
      <a:dk1>
        <a:srgbClr val="000000"/>
      </a:dk1>
      <a:lt1>
        <a:srgbClr val="FFFFFF"/>
      </a:lt1>
      <a:dk2>
        <a:srgbClr val="00B2EF"/>
      </a:dk2>
      <a:lt2>
        <a:srgbClr val="808080"/>
      </a:lt2>
      <a:accent1>
        <a:srgbClr val="00B0DA"/>
      </a:accent1>
      <a:accent2>
        <a:srgbClr val="00A6A0"/>
      </a:accent2>
      <a:accent3>
        <a:srgbClr val="FFFFFF"/>
      </a:accent3>
      <a:accent4>
        <a:srgbClr val="000000"/>
      </a:accent4>
      <a:accent5>
        <a:srgbClr val="AAD4EA"/>
      </a:accent5>
      <a:accent6>
        <a:srgbClr val="009691"/>
      </a:accent6>
      <a:hlink>
        <a:srgbClr val="8CC63F"/>
      </a:hlink>
      <a:folHlink>
        <a:srgbClr val="83D1F5"/>
      </a:folHlink>
    </a:clrScheme>
    <a:fontScheme name="SC_Shanghai_template_16x9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C_Shanghai_template_16x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B3EF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AAD6F6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C_Shanghai_template_16x9 2">
        <a:dk1>
          <a:srgbClr val="808080"/>
        </a:dk1>
        <a:lt1>
          <a:srgbClr val="FFFFFF"/>
        </a:lt1>
        <a:dk2>
          <a:srgbClr val="003F69"/>
        </a:dk2>
        <a:lt2>
          <a:srgbClr val="00B2EF"/>
        </a:lt2>
        <a:accent1>
          <a:srgbClr val="00B0DA"/>
        </a:accent1>
        <a:accent2>
          <a:srgbClr val="00A6A0"/>
        </a:accent2>
        <a:accent3>
          <a:srgbClr val="AAAFB9"/>
        </a:accent3>
        <a:accent4>
          <a:srgbClr val="DADADA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C_Shanghai_template_16x9 3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00B0DA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93406</TotalTime>
  <Words>1747</Words>
  <Application>Microsoft Office PowerPoint</Application>
  <PresentationFormat>On-screen Show (16:9)</PresentationFormat>
  <Paragraphs>283</Paragraphs>
  <Slides>56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ＭＳ Ｐゴシック</vt:lpstr>
      <vt:lpstr>Arial</vt:lpstr>
      <vt:lpstr>Calibri</vt:lpstr>
      <vt:lpstr>Calibri Light</vt:lpstr>
      <vt:lpstr>IBM Plex Sans</vt:lpstr>
      <vt:lpstr>IBM Plex Sans Condensed</vt:lpstr>
      <vt:lpstr>IBM Plex Sans Condensed Light</vt:lpstr>
      <vt:lpstr>IBM Plex Sans Light</vt:lpstr>
      <vt:lpstr>IBM Plex Sans SemiBold</vt:lpstr>
      <vt:lpstr>IBM Plex Sans Text</vt:lpstr>
      <vt:lpstr>Mangal</vt:lpstr>
      <vt:lpstr>Wingdings</vt:lpstr>
      <vt:lpstr>SC_Shanghai_template_16x9</vt:lpstr>
      <vt:lpstr>Office Theme</vt:lpstr>
      <vt:lpstr>PowerPoint Presentation</vt:lpstr>
      <vt:lpstr>PowerPoint Presentation</vt:lpstr>
      <vt:lpstr>AI is now used in many high-stakes decision making applications</vt:lpstr>
      <vt:lpstr>What does it take to trust a decision made by a machine? (Other than that it is 99% accurate)</vt:lpstr>
      <vt:lpstr>Trust</vt:lpstr>
      <vt:lpstr>ICML’s Definition</vt:lpstr>
      <vt:lpstr>European Commission’s Definition</vt:lpstr>
      <vt:lpstr>Maslow’s Hierarchy of Needs</vt:lpstr>
      <vt:lpstr>Hierarchy of Needs for AI</vt:lpstr>
      <vt:lpstr>Analogy with Processed Food</vt:lpstr>
      <vt:lpstr>Analogy with Processed Food</vt:lpstr>
      <vt:lpstr>Trustworthy Machine Learning and AI</vt:lpstr>
      <vt:lpstr>PowerPoint Presentation</vt:lpstr>
      <vt:lpstr>PowerPoint Presentation</vt:lpstr>
      <vt:lpstr>PowerPoint Presentation</vt:lpstr>
      <vt:lpstr>PowerPoint Presentation</vt:lpstr>
      <vt:lpstr>What is unwanted bias?</vt:lpstr>
      <vt:lpstr>Where does it come from?  </vt:lpstr>
      <vt:lpstr>PowerPoint Presentation</vt:lpstr>
      <vt:lpstr>PowerPoint Presentation</vt:lpstr>
      <vt:lpstr>Group fairness metrics</vt:lpstr>
      <vt:lpstr>Group fairness metrics</vt:lpstr>
      <vt:lpstr>Group fairness metrics</vt:lpstr>
      <vt:lpstr>Group fairness metrics</vt:lpstr>
      <vt:lpstr>Group fairness metrics</vt:lpstr>
      <vt:lpstr>Why are there so many definitions? 21 (or more) definitions of fairness</vt:lpstr>
      <vt:lpstr>Bias mitigation is not easy Cannot simply drop protected attributes because features are correlated with them </vt:lpstr>
      <vt:lpstr>Fairness in building and deploying models</vt:lpstr>
      <vt:lpstr>PowerPoint Presentation</vt:lpstr>
      <vt:lpstr>PowerPoint Presentation</vt:lpstr>
      <vt:lpstr>PowerPoint Presentation</vt:lpstr>
      <vt:lpstr>Metrics, algorithms</vt:lpstr>
      <vt:lpstr>PowerPoint Presentation</vt:lpstr>
      <vt:lpstr>PowerPoint Presentation</vt:lpstr>
      <vt:lpstr>Metrics, algorithms, and explainers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Title: Title Line Two</dc:title>
  <dc:creator>IT</dc:creator>
  <cp:lastModifiedBy>ADMINIBM</cp:lastModifiedBy>
  <cp:revision>2153</cp:revision>
  <cp:lastPrinted>2014-05-11T22:32:06Z</cp:lastPrinted>
  <dcterms:created xsi:type="dcterms:W3CDTF">2015-01-30T18:34:07Z</dcterms:created>
  <dcterms:modified xsi:type="dcterms:W3CDTF">2019-03-15T22:20:27Z</dcterms:modified>
</cp:coreProperties>
</file>